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5549" r:id="rId1"/>
  </p:sldMasterIdLst>
  <p:notesMasterIdLst>
    <p:notesMasterId r:id="rId73"/>
  </p:notesMasterIdLst>
  <p:sldIdLst>
    <p:sldId id="256" r:id="rId2"/>
    <p:sldId id="264" r:id="rId3"/>
    <p:sldId id="305" r:id="rId4"/>
    <p:sldId id="340" r:id="rId5"/>
    <p:sldId id="339" r:id="rId6"/>
    <p:sldId id="341" r:id="rId7"/>
    <p:sldId id="342" r:id="rId8"/>
    <p:sldId id="343" r:id="rId9"/>
    <p:sldId id="344" r:id="rId10"/>
    <p:sldId id="345" r:id="rId11"/>
    <p:sldId id="346" r:id="rId12"/>
    <p:sldId id="347" r:id="rId13"/>
    <p:sldId id="348" r:id="rId14"/>
    <p:sldId id="404" r:id="rId15"/>
    <p:sldId id="349" r:id="rId16"/>
    <p:sldId id="350" r:id="rId17"/>
    <p:sldId id="351" r:id="rId18"/>
    <p:sldId id="352" r:id="rId19"/>
    <p:sldId id="353" r:id="rId20"/>
    <p:sldId id="354" r:id="rId21"/>
    <p:sldId id="355" r:id="rId22"/>
    <p:sldId id="356" r:id="rId23"/>
    <p:sldId id="357" r:id="rId24"/>
    <p:sldId id="358" r:id="rId25"/>
    <p:sldId id="359" r:id="rId26"/>
    <p:sldId id="360" r:id="rId27"/>
    <p:sldId id="361" r:id="rId28"/>
    <p:sldId id="362" r:id="rId29"/>
    <p:sldId id="364" r:id="rId30"/>
    <p:sldId id="365" r:id="rId31"/>
    <p:sldId id="366" r:id="rId32"/>
    <p:sldId id="367" r:id="rId33"/>
    <p:sldId id="368" r:id="rId34"/>
    <p:sldId id="369" r:id="rId35"/>
    <p:sldId id="370" r:id="rId36"/>
    <p:sldId id="371" r:id="rId37"/>
    <p:sldId id="372" r:id="rId38"/>
    <p:sldId id="373" r:id="rId39"/>
    <p:sldId id="374" r:id="rId40"/>
    <p:sldId id="375" r:id="rId41"/>
    <p:sldId id="376" r:id="rId42"/>
    <p:sldId id="377" r:id="rId43"/>
    <p:sldId id="416" r:id="rId44"/>
    <p:sldId id="407" r:id="rId45"/>
    <p:sldId id="408" r:id="rId46"/>
    <p:sldId id="409" r:id="rId47"/>
    <p:sldId id="410" r:id="rId48"/>
    <p:sldId id="378" r:id="rId49"/>
    <p:sldId id="379" r:id="rId50"/>
    <p:sldId id="380" r:id="rId51"/>
    <p:sldId id="381" r:id="rId52"/>
    <p:sldId id="384" r:id="rId53"/>
    <p:sldId id="412" r:id="rId54"/>
    <p:sldId id="413" r:id="rId55"/>
    <p:sldId id="414" r:id="rId56"/>
    <p:sldId id="405" r:id="rId57"/>
    <p:sldId id="385" r:id="rId58"/>
    <p:sldId id="386" r:id="rId59"/>
    <p:sldId id="387" r:id="rId60"/>
    <p:sldId id="388" r:id="rId61"/>
    <p:sldId id="389" r:id="rId62"/>
    <p:sldId id="390" r:id="rId63"/>
    <p:sldId id="406" r:id="rId64"/>
    <p:sldId id="391" r:id="rId65"/>
    <p:sldId id="392" r:id="rId66"/>
    <p:sldId id="393" r:id="rId67"/>
    <p:sldId id="394" r:id="rId68"/>
    <p:sldId id="395" r:id="rId69"/>
    <p:sldId id="396" r:id="rId70"/>
    <p:sldId id="304" r:id="rId71"/>
    <p:sldId id="335" r:id="rId72"/>
  </p:sldIdLst>
  <p:sldSz cx="9144000" cy="6858000" type="screen4x3"/>
  <p:notesSz cx="6997700" cy="9271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228">
          <p15:clr>
            <a:srgbClr val="A4A3A4"/>
          </p15:clr>
        </p15:guide>
        <p15:guide id="2" orient="horz" pos="3889">
          <p15:clr>
            <a:srgbClr val="A4A3A4"/>
          </p15:clr>
        </p15:guide>
        <p15:guide id="3" orient="horz" pos="1266">
          <p15:clr>
            <a:srgbClr val="A4A3A4"/>
          </p15:clr>
        </p15:guide>
        <p15:guide id="4" pos="576">
          <p15:clr>
            <a:srgbClr val="A4A3A4"/>
          </p15:clr>
        </p15:guide>
        <p15:guide id="5" pos="518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  <a:srgbClr val="5F5F5F"/>
    <a:srgbClr val="000000"/>
    <a:srgbClr val="F9FFF1"/>
    <a:srgbClr val="F6F7F2"/>
    <a:srgbClr val="1982AF"/>
    <a:srgbClr val="B9E0F7"/>
    <a:srgbClr val="D1E391"/>
    <a:srgbClr val="35AC46"/>
    <a:srgbClr val="00B9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1" autoAdjust="0"/>
    <p:restoredTop sz="77321" autoAdjust="0"/>
  </p:normalViewPr>
  <p:slideViewPr>
    <p:cSldViewPr snapToGrid="0" showGuides="1">
      <p:cViewPr varScale="1">
        <p:scale>
          <a:sx n="89" d="100"/>
          <a:sy n="89" d="100"/>
        </p:scale>
        <p:origin x="-1152" y="-67"/>
      </p:cViewPr>
      <p:guideLst>
        <p:guide orient="horz" pos="3228"/>
        <p:guide orient="horz" pos="3889"/>
        <p:guide orient="horz" pos="1266"/>
        <p:guide pos="576"/>
        <p:guide pos="5184"/>
      </p:guideLst>
    </p:cSldViewPr>
  </p:slideViewPr>
  <p:outlineViewPr>
    <p:cViewPr>
      <p:scale>
        <a:sx n="33" d="100"/>
        <a:sy n="33" d="100"/>
      </p:scale>
      <p:origin x="0" y="265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2337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63744" y="0"/>
            <a:ext cx="3032337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5498D241-0AB7-BC44-80E8-F0A20AF46E9E}" type="datetimeFigureOut">
              <a:rPr lang="en-US"/>
              <a:pPr/>
              <a:t>12/15/2013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5325"/>
            <a:ext cx="4635500" cy="3476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9770" y="4403725"/>
            <a:ext cx="5598160" cy="4171950"/>
          </a:xfrm>
          <a:prstGeom prst="rect">
            <a:avLst/>
          </a:prstGeom>
        </p:spPr>
        <p:txBody>
          <a:bodyPr vert="horz" lIns="92958" tIns="46479" rIns="92958" bIns="4647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05841"/>
            <a:ext cx="3032337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63744" y="8805841"/>
            <a:ext cx="3032337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3E7143C0-4F23-B545-9533-520B5A87CA1E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559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4F8E14-42F8-4401-A22F-0CD8E7871A1E}" type="slidenum">
              <a:rPr lang="en-US">
                <a:latin typeface="Times New Roman" pitchFamily="48" charset="0"/>
                <a:ea typeface="ＭＳ Ｐゴシック" pitchFamily="48" charset="-128"/>
                <a:cs typeface="ＭＳ Ｐゴシック" pitchFamily="48" charset="-128"/>
              </a:rPr>
              <a:pPr/>
              <a:t>4</a:t>
            </a:fld>
            <a:endParaRPr lang="en-US">
              <a:latin typeface="Times New Roman" pitchFamily="48" charset="0"/>
              <a:ea typeface="ＭＳ Ｐゴシック" pitchFamily="48" charset="-128"/>
              <a:cs typeface="ＭＳ Ｐゴシック" pitchFamily="48" charset="-128"/>
            </a:endParaRPr>
          </a:p>
        </p:txBody>
      </p:sp>
      <p:sp>
        <p:nvSpPr>
          <p:cNvPr id="1945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pitchFamily="48" charset="0"/>
              <a:ea typeface="ＭＳ Ｐゴシック" pitchFamily="48" charset="-128"/>
              <a:cs typeface="ＭＳ Ｐゴシック" pitchFamily="4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866123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4F8E14-42F8-4401-A22F-0CD8E7871A1E}" type="slidenum">
              <a:rPr lang="en-US">
                <a:latin typeface="Times New Roman" pitchFamily="48" charset="0"/>
                <a:ea typeface="ＭＳ Ｐゴシック" pitchFamily="48" charset="-128"/>
                <a:cs typeface="ＭＳ Ｐゴシック" pitchFamily="48" charset="-128"/>
              </a:rPr>
              <a:pPr/>
              <a:t>14</a:t>
            </a:fld>
            <a:endParaRPr lang="en-US">
              <a:latin typeface="Times New Roman" pitchFamily="48" charset="0"/>
              <a:ea typeface="ＭＳ Ｐゴシック" pitchFamily="48" charset="-128"/>
              <a:cs typeface="ＭＳ Ｐゴシック" pitchFamily="48" charset="-128"/>
            </a:endParaRPr>
          </a:p>
        </p:txBody>
      </p:sp>
      <p:sp>
        <p:nvSpPr>
          <p:cNvPr id="1945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pitchFamily="48" charset="0"/>
              <a:ea typeface="ＭＳ Ｐゴシック" pitchFamily="48" charset="-128"/>
              <a:cs typeface="ＭＳ Ｐゴシック" pitchFamily="4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866123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4F8E14-42F8-4401-A22F-0CD8E7871A1E}" type="slidenum">
              <a:rPr lang="en-US">
                <a:solidFill>
                  <a:prstClr val="black"/>
                </a:solidFill>
                <a:latin typeface="Times New Roman" pitchFamily="48" charset="0"/>
                <a:ea typeface="ＭＳ Ｐゴシック" pitchFamily="48" charset="-128"/>
                <a:cs typeface="ＭＳ Ｐゴシック" pitchFamily="48" charset="-128"/>
              </a:rPr>
              <a:pPr/>
              <a:t>56</a:t>
            </a:fld>
            <a:endParaRPr lang="en-US">
              <a:solidFill>
                <a:prstClr val="black"/>
              </a:solidFill>
              <a:latin typeface="Times New Roman" pitchFamily="48" charset="0"/>
              <a:ea typeface="ＭＳ Ｐゴシック" pitchFamily="48" charset="-128"/>
              <a:cs typeface="ＭＳ Ｐゴシック" pitchFamily="48" charset="-128"/>
            </a:endParaRPr>
          </a:p>
        </p:txBody>
      </p:sp>
      <p:sp>
        <p:nvSpPr>
          <p:cNvPr id="1945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pitchFamily="48" charset="0"/>
              <a:ea typeface="ＭＳ Ｐゴシック" pitchFamily="48" charset="-128"/>
              <a:cs typeface="ＭＳ Ｐゴシック" pitchFamily="4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866123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4F8E14-42F8-4401-A22F-0CD8E7871A1E}" type="slidenum">
              <a:rPr lang="en-US">
                <a:solidFill>
                  <a:prstClr val="black"/>
                </a:solidFill>
                <a:latin typeface="Times New Roman" pitchFamily="48" charset="0"/>
                <a:ea typeface="ＭＳ Ｐゴシック" pitchFamily="48" charset="-128"/>
                <a:cs typeface="ＭＳ Ｐゴシック" pitchFamily="48" charset="-128"/>
              </a:rPr>
              <a:pPr/>
              <a:t>63</a:t>
            </a:fld>
            <a:endParaRPr lang="en-US">
              <a:solidFill>
                <a:prstClr val="black"/>
              </a:solidFill>
              <a:latin typeface="Times New Roman" pitchFamily="48" charset="0"/>
              <a:ea typeface="ＭＳ Ｐゴシック" pitchFamily="48" charset="-128"/>
              <a:cs typeface="ＭＳ Ｐゴシック" pitchFamily="48" charset="-128"/>
            </a:endParaRPr>
          </a:p>
        </p:txBody>
      </p:sp>
      <p:sp>
        <p:nvSpPr>
          <p:cNvPr id="1945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pitchFamily="48" charset="0"/>
              <a:ea typeface="ＭＳ Ｐゴシック" pitchFamily="48" charset="-128"/>
              <a:cs typeface="ＭＳ Ｐゴシック" pitchFamily="4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86612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scoveringWorldSlid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70316" y="5702062"/>
            <a:ext cx="1824972" cy="62067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sri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SlideBack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58599" cy="68689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57482" y="1941053"/>
            <a:ext cx="5429036" cy="1846424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71500" cy="68786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44628" y="1828800"/>
            <a:ext cx="5656772" cy="1271016"/>
          </a:xfrm>
        </p:spPr>
        <p:txBody>
          <a:bodyPr rIns="0" anchor="b">
            <a:noAutofit/>
          </a:bodyPr>
          <a:lstStyle>
            <a:lvl1pPr algn="l">
              <a:defRPr sz="540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44628" y="3246120"/>
            <a:ext cx="565678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300"/>
              </a:spcAft>
              <a:buNone/>
              <a:defRPr sz="24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70316" y="5702062"/>
            <a:ext cx="1824972" cy="62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2902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58598" cy="68689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70316" y="5702062"/>
            <a:ext cx="1824972" cy="6206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722376"/>
            <a:ext cx="7315200" cy="484631"/>
          </a:xfrm>
        </p:spPr>
        <p:txBody>
          <a:bodyPr anchor="t"/>
          <a:lstStyle>
            <a:lvl1pPr>
              <a:defRPr>
                <a:solidFill>
                  <a:srgbClr val="007AC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14400" y="1947672"/>
            <a:ext cx="5486400" cy="22860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73038" indent="-173038">
              <a:defRPr/>
            </a:lvl2pPr>
            <a:lvl3pPr>
              <a:buFontTx/>
              <a:buNone/>
              <a:defRPr lang="en-US" sz="24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800"/>
              </a:lnSpc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58598" cy="68689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70316" y="5702062"/>
            <a:ext cx="1824972" cy="6206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40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02336" indent="-173736">
              <a:lnSpc>
                <a:spcPts val="2700"/>
              </a:lnSpc>
              <a:spcAft>
                <a:spcPts val="1200"/>
              </a:spcAft>
              <a:defRPr sz="2400">
                <a:latin typeface="+mn-lt"/>
              </a:defRPr>
            </a:lvl2pPr>
            <a:lvl3pPr marL="569913" indent="-109538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3pPr>
            <a:lvl4pPr marL="800100" indent="-174625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58598" cy="68689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7315200" cy="2057400"/>
          </a:xfrm>
        </p:spPr>
        <p:txBody>
          <a:bodyPr anchor="t"/>
          <a:lstStyle>
            <a:lvl1pPr>
              <a:defRPr sz="7200" baseline="0">
                <a:solidFill>
                  <a:srgbClr val="007AC2"/>
                </a:solidFill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70316" y="5702062"/>
            <a:ext cx="1824972" cy="62067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SlideBack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58599" cy="68689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36821" y="1600200"/>
            <a:ext cx="5486400" cy="2057400"/>
          </a:xfrm>
        </p:spPr>
        <p:txBody>
          <a:bodyPr anchor="t"/>
          <a:lstStyle>
            <a:lvl1pPr marL="169863" indent="-169863">
              <a:lnSpc>
                <a:spcPts val="3700"/>
              </a:lnSpc>
              <a:spcAft>
                <a:spcPts val="300"/>
              </a:spcAft>
              <a:defRPr sz="300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071491" y="4114800"/>
            <a:ext cx="32004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300"/>
              </a:spcAft>
              <a:buFontTx/>
              <a:buNone/>
              <a:defRPr b="0" i="0" baseline="0">
                <a:solidFill>
                  <a:srgbClr val="007AC2"/>
                </a:solidFill>
                <a:latin typeface="+mn-lt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4400" y="685800"/>
            <a:ext cx="1824972" cy="62067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399" y="722376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400" b="1" i="0" kern="1200" baseline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70316" y="5702062"/>
            <a:ext cx="1824972" cy="62067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70316" y="5702062"/>
            <a:ext cx="1824972" cy="62067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ectionSlide_Bkgrnd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28699" y="2184168"/>
            <a:ext cx="4114800" cy="1349988"/>
          </a:xfrm>
        </p:spPr>
        <p:txBody>
          <a:bodyPr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en-US" sz="4400" b="1" i="0" kern="1200" cap="none" baseline="0">
                <a:solidFill>
                  <a:srgbClr val="FFFFFF"/>
                </a:solidFill>
                <a:effectLst/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kumimoji="0" lang="en-US" dirty="0"/>
              <a:t>Click to edit </a:t>
            </a:r>
            <a:br>
              <a:rPr kumimoji="0" lang="en-US" dirty="0"/>
            </a:br>
            <a:r>
              <a:rPr kumimoji="0" lang="en-US" dirty="0"/>
              <a:t>section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028700" y="3737690"/>
            <a:ext cx="4114800" cy="320040"/>
          </a:xfrm>
        </p:spPr>
        <p:txBody>
          <a:bodyPr anchor="t">
            <a:noAutofit/>
          </a:bodyPr>
          <a:lstStyle>
            <a:lvl1pPr marL="0" indent="0" algn="l">
              <a:lnSpc>
                <a:spcPts val="2300"/>
              </a:lnSpc>
              <a:spcBef>
                <a:spcPts val="0"/>
              </a:spcBef>
              <a:spcAft>
                <a:spcPts val="600"/>
              </a:spcAft>
              <a:buNone/>
              <a:defRPr sz="2000" b="0" i="0">
                <a:solidFill>
                  <a:schemeClr val="bg1"/>
                </a:solidFill>
                <a:latin typeface="+mn-lt"/>
                <a:cs typeface="Avenir LT Std 65 Medium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Presenter(s)</a:t>
            </a:r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5943600" y="5486400"/>
            <a:ext cx="3200400" cy="1588"/>
          </a:xfrm>
          <a:prstGeom prst="line">
            <a:avLst/>
          </a:prstGeom>
          <a:noFill/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 userDrawn="1"/>
        </p:nvCxnSpPr>
        <p:spPr bwMode="auto">
          <a:xfrm>
            <a:off x="5943600" y="5257800"/>
            <a:ext cx="3200400" cy="1588"/>
          </a:xfrm>
          <a:prstGeom prst="line">
            <a:avLst/>
          </a:prstGeom>
          <a:noFill/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70316" y="5702062"/>
            <a:ext cx="1824972" cy="62067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722376"/>
            <a:ext cx="73152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947672"/>
            <a:ext cx="54864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73736" marR="0" lvl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50" r:id="rId1"/>
    <p:sldLayoutId id="2147485589" r:id="rId2"/>
    <p:sldLayoutId id="2147485551" r:id="rId3"/>
    <p:sldLayoutId id="2147485586" r:id="rId4"/>
    <p:sldLayoutId id="2147485553" r:id="rId5"/>
    <p:sldLayoutId id="2147485554" r:id="rId6"/>
    <p:sldLayoutId id="2147485555" r:id="rId7"/>
    <p:sldLayoutId id="2147485556" r:id="rId8"/>
    <p:sldLayoutId id="2147485557" r:id="rId9"/>
    <p:sldLayoutId id="2147485558" r:id="rId10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34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73736" marR="0" indent="-173736" algn="l" defTabSz="457200" rtl="0" eaLnBrk="1" fontAlgn="auto" latinLnBrk="0" hangingPunct="1">
        <a:lnSpc>
          <a:spcPct val="100000"/>
        </a:lnSpc>
        <a:spcBef>
          <a:spcPts val="300"/>
        </a:spcBef>
        <a:spcAft>
          <a:spcPts val="1200"/>
        </a:spcAft>
        <a:buClrTx/>
        <a:buSzPct val="80000"/>
        <a:buFont typeface="Arial"/>
        <a:buChar char="•"/>
        <a:tabLst/>
        <a:defRPr lang="en-US" sz="260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73038" indent="-173038" algn="l" defTabSz="457200" rtl="0" eaLnBrk="1" latinLnBrk="0" hangingPunct="1">
        <a:lnSpc>
          <a:spcPts val="22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401638" indent="-173038" algn="l" defTabSz="457200" rtl="0" eaLnBrk="1" latinLnBrk="0" hangingPunct="1">
        <a:lnSpc>
          <a:spcPts val="2700"/>
        </a:lnSpc>
        <a:spcBef>
          <a:spcPts val="0"/>
        </a:spcBef>
        <a:spcAft>
          <a:spcPts val="12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4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742950" indent="-173038" algn="l" defTabSz="4572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1082675" indent="-176213" algn="l" defTabSz="457200" rtl="0" eaLnBrk="1" latinLnBrk="0" hangingPunct="1">
        <a:lnSpc>
          <a:spcPts val="19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773238" indent="-177800" algn="l" defTabSz="401638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tabLst>
          <a:tab pos="1484313" algn="l"/>
        </a:tabLst>
        <a:defRPr sz="1400" b="1" kern="1200">
          <a:solidFill>
            <a:schemeClr val="tx1"/>
          </a:solidFill>
          <a:latin typeface="Arial"/>
          <a:ea typeface="+mn-ea"/>
          <a:cs typeface="Arial"/>
        </a:defRPr>
      </a:lvl6pPr>
      <a:lvl7pPr marL="2062163" indent="-1762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7pPr>
      <a:lvl8pPr marL="2286000" indent="-173038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8pPr>
      <a:lvl9pPr marL="2452688" indent="-1635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gisday.rgf.rs/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jpeg"/><Relationship Id="rId9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gisday.rgf.rs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4.jpe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9.png"/><Relationship Id="rId4" Type="http://schemas.openxmlformats.org/officeDocument/2006/relationships/image" Target="../media/image9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12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12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6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islab.rs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jpeg"/><Relationship Id="rId4" Type="http://schemas.openxmlformats.org/officeDocument/2006/relationships/hyperlink" Target="mailto:vladan.atanasijevic@asseco-see.rs" TargetMode="Externa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702" y="3342719"/>
            <a:ext cx="577901" cy="7408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377" y="3286122"/>
            <a:ext cx="709519" cy="85407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45040" y="466657"/>
            <a:ext cx="5816599" cy="27521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b="1" dirty="0" smtClean="0">
                <a:solidFill>
                  <a:schemeClr val="bg1"/>
                </a:solidFill>
              </a:rPr>
              <a:t>Univerzitet u Beogradu – Rudarsko-geolo</a:t>
            </a:r>
            <a:r>
              <a:rPr lang="sr-Latn-RS" b="1" dirty="0" smtClean="0">
                <a:solidFill>
                  <a:schemeClr val="bg1"/>
                </a:solidFill>
              </a:rPr>
              <a:t>ški fakultet</a:t>
            </a:r>
            <a:endParaRPr lang="en-US" b="1" dirty="0" smtClean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88189" y="4312506"/>
            <a:ext cx="1585546" cy="27221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sr-Latn-RS" sz="1400" b="1" u="sng" dirty="0" smtClean="0">
                <a:ea typeface="+mn-ea"/>
                <a:cs typeface="+mn-cs"/>
                <a:hlinkClick r:id="rId4"/>
              </a:rPr>
              <a:t>http://gisday.rgf.rs</a:t>
            </a:r>
            <a:endParaRPr lang="en-US" sz="1400" b="1" u="sng" dirty="0" smtClean="0"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48974" y="2035834"/>
            <a:ext cx="45719" cy="45719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endParaRPr lang="en-US" sz="1400" b="1" dirty="0" smtClean="0"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92089" y="1253204"/>
            <a:ext cx="5322500" cy="26310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sr-Latn-RS" sz="2800" b="1" dirty="0" smtClean="0">
                <a:solidFill>
                  <a:schemeClr val="bg1"/>
                </a:solidFill>
              </a:rPr>
              <a:t>Promociju „GIS Dana“ u Srbiji</a:t>
            </a:r>
            <a:endParaRPr lang="en-US" sz="2800" b="1" dirty="0" smtClean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13019" y="785005"/>
            <a:ext cx="953865" cy="26310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sr-Latn-RS" sz="1200" b="1" dirty="0" smtClean="0">
                <a:solidFill>
                  <a:schemeClr val="bg1"/>
                </a:solidFill>
              </a:rPr>
              <a:t>organizuje</a:t>
            </a:r>
            <a:endParaRPr lang="en-US" sz="12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 txBox="1">
            <a:spLocks noChangeArrowheads="1"/>
          </p:cNvSpPr>
          <p:nvPr/>
        </p:nvSpPr>
        <p:spPr bwMode="auto">
          <a:xfrm>
            <a:off x="457200" y="838180"/>
            <a:ext cx="8229600" cy="609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+mj-lt"/>
                <a:ea typeface="+mj-ea"/>
                <a:cs typeface="ＭＳ Ｐゴシック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  <a:cs typeface="ＭＳ Ｐゴシック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  <a:cs typeface="ＭＳ Ｐゴシック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  <a:cs typeface="ＭＳ Ｐゴシック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  <a:cs typeface="ＭＳ Ｐゴシック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</a:defRPr>
            </a:lvl9pPr>
          </a:lstStyle>
          <a:p>
            <a:pPr defTabSz="914400" eaLnBrk="1" hangingPunct="1">
              <a:defRPr/>
            </a:pPr>
            <a:r>
              <a:rPr lang="sr-Latn-RS" kern="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</a:rPr>
              <a:t>G</a:t>
            </a:r>
            <a:r>
              <a:rPr lang="en-US" kern="0" dirty="0" err="1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</a:rPr>
              <a:t>iNIS</a:t>
            </a:r>
            <a:r>
              <a:rPr lang="sr-Latn-RS" kern="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</a:rPr>
              <a:t> </a:t>
            </a:r>
            <a:r>
              <a:rPr lang="en-US" kern="0" dirty="0" err="1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</a:rPr>
              <a:t>sistem</a:t>
            </a:r>
            <a:r>
              <a:rPr lang="sr-Latn-RS" kern="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</a:rPr>
              <a:t> omogućava:</a:t>
            </a:r>
            <a:r>
              <a:rPr lang="en-US" kern="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</a:rPr>
              <a:t/>
            </a:r>
            <a:br>
              <a:rPr lang="en-US" kern="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</a:rPr>
            </a:br>
            <a:endParaRPr lang="en-US" sz="2000" kern="0" dirty="0" smtClean="0">
              <a:solidFill>
                <a:srgbClr val="000000">
                  <a:lumMod val="65000"/>
                  <a:lumOff val="35000"/>
                </a:srgbClr>
              </a:solidFill>
              <a:latin typeface="Verdana"/>
            </a:endParaRPr>
          </a:p>
        </p:txBody>
      </p:sp>
      <p:sp>
        <p:nvSpPr>
          <p:cNvPr id="3" name="Rectangle 5"/>
          <p:cNvSpPr txBox="1">
            <a:spLocks noChangeArrowheads="1"/>
          </p:cNvSpPr>
          <p:nvPr/>
        </p:nvSpPr>
        <p:spPr bwMode="auto">
          <a:xfrm>
            <a:off x="638175" y="1514475"/>
            <a:ext cx="8229600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+mj-lt"/>
                <a:ea typeface="+mj-ea"/>
                <a:cs typeface="ＭＳ Ｐゴシック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  <a:cs typeface="ＭＳ Ｐゴシック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  <a:cs typeface="ＭＳ Ｐゴシック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  <a:cs typeface="ＭＳ Ｐゴシック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  <a:cs typeface="ＭＳ Ｐゴシック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</a:defRPr>
            </a:lvl9pPr>
          </a:lstStyle>
          <a:p>
            <a:pPr defTabSz="914400">
              <a:spcBef>
                <a:spcPts val="600"/>
              </a:spcBef>
              <a:buFont typeface="Courier New" pitchFamily="49" charset="0"/>
              <a:buChar char="o"/>
            </a:pPr>
            <a:r>
              <a:rPr lang="sr-Latn-CS" sz="2000" b="0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sr-Latn-CS" sz="2000" dirty="0" smtClean="0">
                <a:solidFill>
                  <a:srgbClr val="808080"/>
                </a:solidFill>
                <a:latin typeface="Verdana"/>
              </a:rPr>
              <a:t>Čuvanje,</a:t>
            </a:r>
            <a:r>
              <a:rPr lang="en-US" sz="2000" dirty="0" smtClean="0">
                <a:solidFill>
                  <a:srgbClr val="808080"/>
                </a:solidFill>
                <a:latin typeface="Verdana"/>
              </a:rPr>
              <a:t> p</a:t>
            </a:r>
            <a:r>
              <a:rPr lang="sr-Latn-CS" sz="2000" dirty="0" smtClean="0">
                <a:solidFill>
                  <a:srgbClr val="808080"/>
                </a:solidFill>
                <a:latin typeface="Verdana"/>
              </a:rPr>
              <a:t>rikaz i obradu georeferenciranih podataka</a:t>
            </a:r>
          </a:p>
          <a:p>
            <a:pPr defTabSz="914400">
              <a:spcBef>
                <a:spcPts val="600"/>
              </a:spcBef>
              <a:buFont typeface="Courier New" pitchFamily="49" charset="0"/>
              <a:buChar char="o"/>
            </a:pPr>
            <a:r>
              <a:rPr lang="sr-Latn-CS" sz="2000" dirty="0" smtClean="0">
                <a:solidFill>
                  <a:srgbClr val="808080"/>
                </a:solidFill>
                <a:latin typeface="Verdana"/>
              </a:rPr>
              <a:t> 2D i 3D vizuelizaciju geo-podataka</a:t>
            </a:r>
          </a:p>
          <a:p>
            <a:pPr defTabSz="914400">
              <a:spcBef>
                <a:spcPts val="600"/>
              </a:spcBef>
              <a:buFont typeface="Courier New" pitchFamily="49" charset="0"/>
              <a:buChar char="o"/>
            </a:pPr>
            <a:r>
              <a:rPr lang="sr-Latn-CS" sz="2000" dirty="0" smtClean="0">
                <a:solidFill>
                  <a:srgbClr val="808080"/>
                </a:solidFill>
                <a:latin typeface="Verdana"/>
              </a:rPr>
              <a:t> Različite vrste prostornih analiza i simulacija </a:t>
            </a:r>
            <a:endParaRPr lang="en-US" sz="2000" dirty="0" smtClean="0">
              <a:solidFill>
                <a:srgbClr val="808080"/>
              </a:solidFill>
              <a:latin typeface="Verdana"/>
            </a:endParaRPr>
          </a:p>
          <a:p>
            <a:pPr defTabSz="914400">
              <a:spcBef>
                <a:spcPts val="600"/>
              </a:spcBef>
              <a:buFont typeface="Courier New" pitchFamily="49" charset="0"/>
              <a:buChar char="o"/>
            </a:pPr>
            <a:r>
              <a:rPr lang="sr-Latn-CS" sz="2000" dirty="0" smtClean="0">
                <a:solidFill>
                  <a:srgbClr val="808080"/>
                </a:solidFill>
                <a:latin typeface="Verdana"/>
              </a:rPr>
              <a:t> </a:t>
            </a:r>
            <a:r>
              <a:rPr lang="en-US" sz="2000" dirty="0" err="1" smtClean="0">
                <a:solidFill>
                  <a:srgbClr val="808080"/>
                </a:solidFill>
                <a:latin typeface="Verdana"/>
              </a:rPr>
              <a:t>Integraciju</a:t>
            </a:r>
            <a:r>
              <a:rPr lang="en-US" sz="2000" dirty="0" smtClean="0">
                <a:solidFill>
                  <a:srgbClr val="808080"/>
                </a:solidFill>
                <a:latin typeface="Verdana"/>
              </a:rPr>
              <a:t> </a:t>
            </a:r>
            <a:r>
              <a:rPr lang="en-US" sz="2000" dirty="0" err="1" smtClean="0">
                <a:solidFill>
                  <a:srgbClr val="808080"/>
                </a:solidFill>
                <a:latin typeface="Verdana"/>
              </a:rPr>
              <a:t>sa</a:t>
            </a:r>
            <a:r>
              <a:rPr lang="en-US" sz="2000" dirty="0" smtClean="0">
                <a:solidFill>
                  <a:srgbClr val="808080"/>
                </a:solidFill>
                <a:latin typeface="Verdana"/>
              </a:rPr>
              <a:t> </a:t>
            </a:r>
            <a:r>
              <a:rPr lang="en-US" sz="2000" dirty="0" err="1" smtClean="0">
                <a:solidFill>
                  <a:srgbClr val="808080"/>
                </a:solidFill>
                <a:latin typeface="Verdana"/>
              </a:rPr>
              <a:t>razli</a:t>
            </a:r>
            <a:r>
              <a:rPr lang="sr-Latn-CS" sz="2000" dirty="0" smtClean="0">
                <a:solidFill>
                  <a:srgbClr val="808080"/>
                </a:solidFill>
                <a:latin typeface="Verdana"/>
              </a:rPr>
              <a:t>č</a:t>
            </a:r>
            <a:r>
              <a:rPr lang="en-US" sz="2000" dirty="0" err="1" smtClean="0">
                <a:solidFill>
                  <a:srgbClr val="808080"/>
                </a:solidFill>
                <a:latin typeface="Verdana"/>
              </a:rPr>
              <a:t>itim</a:t>
            </a:r>
            <a:r>
              <a:rPr lang="en-US" sz="2000" dirty="0" smtClean="0">
                <a:solidFill>
                  <a:srgbClr val="808080"/>
                </a:solidFill>
                <a:latin typeface="Verdana"/>
              </a:rPr>
              <a:t> </a:t>
            </a:r>
            <a:r>
              <a:rPr lang="en-US" sz="2000" dirty="0" err="1" smtClean="0">
                <a:solidFill>
                  <a:srgbClr val="808080"/>
                </a:solidFill>
                <a:latin typeface="Verdana"/>
              </a:rPr>
              <a:t>vrstama</a:t>
            </a:r>
            <a:r>
              <a:rPr lang="en-US" sz="2000" dirty="0" smtClean="0">
                <a:solidFill>
                  <a:srgbClr val="808080"/>
                </a:solidFill>
                <a:latin typeface="Verdana"/>
              </a:rPr>
              <a:t> </a:t>
            </a:r>
            <a:r>
              <a:rPr lang="en-US" sz="2000" dirty="0" err="1" smtClean="0">
                <a:solidFill>
                  <a:srgbClr val="808080"/>
                </a:solidFill>
                <a:latin typeface="Verdana"/>
              </a:rPr>
              <a:t>senzora</a:t>
            </a:r>
            <a:r>
              <a:rPr lang="en-US" sz="2000" dirty="0" smtClean="0">
                <a:solidFill>
                  <a:srgbClr val="808080"/>
                </a:solidFill>
                <a:latin typeface="Verdana"/>
              </a:rPr>
              <a:t> </a:t>
            </a:r>
          </a:p>
          <a:p>
            <a:pPr defTabSz="914400">
              <a:spcBef>
                <a:spcPts val="600"/>
              </a:spcBef>
              <a:buFont typeface="Courier New" pitchFamily="49" charset="0"/>
              <a:buChar char="o"/>
            </a:pPr>
            <a:r>
              <a:rPr lang="sr-Latn-CS" sz="2000" dirty="0" smtClean="0">
                <a:solidFill>
                  <a:srgbClr val="808080"/>
                </a:solidFill>
                <a:latin typeface="Verdana"/>
              </a:rPr>
              <a:t> Pomoć u donošenju odluka</a:t>
            </a:r>
            <a:endParaRPr lang="en-US" sz="2000" dirty="0" smtClean="0">
              <a:solidFill>
                <a:srgbClr val="808080"/>
              </a:solidFill>
              <a:latin typeface="Verdana"/>
            </a:endParaRPr>
          </a:p>
          <a:p>
            <a:pPr defTabSz="914400">
              <a:spcBef>
                <a:spcPts val="600"/>
              </a:spcBef>
              <a:buFont typeface="Courier New" pitchFamily="49" charset="0"/>
              <a:buChar char="o"/>
            </a:pPr>
            <a:r>
              <a:rPr lang="sr-Latn-CS" sz="2000" dirty="0" smtClean="0">
                <a:solidFill>
                  <a:srgbClr val="808080"/>
                </a:solidFill>
                <a:latin typeface="Verdana"/>
              </a:rPr>
              <a:t> Organizaciju i izradu izveštaja </a:t>
            </a:r>
            <a:endParaRPr lang="en-US" sz="2000" dirty="0" smtClean="0">
              <a:solidFill>
                <a:srgbClr val="808080"/>
              </a:solidFill>
              <a:latin typeface="Verdana"/>
            </a:endParaRPr>
          </a:p>
          <a:p>
            <a:pPr defTabSz="914400">
              <a:spcBef>
                <a:spcPts val="600"/>
              </a:spcBef>
              <a:buFont typeface="Courier New" pitchFamily="49" charset="0"/>
              <a:buChar char="o"/>
            </a:pPr>
            <a:r>
              <a:rPr lang="sr-Latn-CS" sz="2000" dirty="0" smtClean="0">
                <a:solidFill>
                  <a:srgbClr val="808080"/>
                </a:solidFill>
                <a:latin typeface="Verdana"/>
              </a:rPr>
              <a:t> Daljinsko upravljanje</a:t>
            </a:r>
            <a:endParaRPr lang="en-US" sz="2000" dirty="0" smtClean="0">
              <a:solidFill>
                <a:srgbClr val="808080"/>
              </a:solidFill>
              <a:latin typeface="Verdana"/>
            </a:endParaRPr>
          </a:p>
          <a:p>
            <a:pPr defTabSz="914400">
              <a:spcBef>
                <a:spcPts val="600"/>
              </a:spcBef>
              <a:buFont typeface="Courier New" pitchFamily="49" charset="0"/>
              <a:buChar char="o"/>
            </a:pPr>
            <a:r>
              <a:rPr lang="sr-Latn-CS" sz="2000" dirty="0" smtClean="0">
                <a:solidFill>
                  <a:srgbClr val="808080"/>
                </a:solidFill>
                <a:latin typeface="Verdana"/>
              </a:rPr>
              <a:t> Aktivan i pasivan nadzor</a:t>
            </a:r>
          </a:p>
          <a:p>
            <a:pPr defTabSz="914400">
              <a:spcBef>
                <a:spcPts val="600"/>
              </a:spcBef>
              <a:buFont typeface="Courier New" pitchFamily="49" charset="0"/>
              <a:buChar char="o"/>
            </a:pPr>
            <a:r>
              <a:rPr lang="sr-Latn-RS" sz="2000" dirty="0" smtClean="0">
                <a:solidFill>
                  <a:srgbClr val="808080"/>
                </a:solidFill>
                <a:latin typeface="Verdana"/>
              </a:rPr>
              <a:t> </a:t>
            </a:r>
            <a:r>
              <a:rPr lang="en-US" sz="2000" dirty="0" err="1" smtClean="0">
                <a:solidFill>
                  <a:srgbClr val="808080"/>
                </a:solidFill>
                <a:latin typeface="Verdana"/>
              </a:rPr>
              <a:t>Rad</a:t>
            </a:r>
            <a:r>
              <a:rPr lang="en-US" sz="2000" dirty="0" smtClean="0">
                <a:solidFill>
                  <a:srgbClr val="808080"/>
                </a:solidFill>
                <a:latin typeface="Verdana"/>
              </a:rPr>
              <a:t> </a:t>
            </a:r>
            <a:r>
              <a:rPr lang="en-US" sz="2000" dirty="0" err="1" smtClean="0">
                <a:solidFill>
                  <a:srgbClr val="808080"/>
                </a:solidFill>
                <a:latin typeface="Verdana"/>
              </a:rPr>
              <a:t>sa</a:t>
            </a:r>
            <a:r>
              <a:rPr lang="en-US" sz="2000" dirty="0" smtClean="0">
                <a:solidFill>
                  <a:srgbClr val="808080"/>
                </a:solidFill>
                <a:latin typeface="Verdana"/>
              </a:rPr>
              <a:t> </a:t>
            </a:r>
            <a:r>
              <a:rPr lang="en-US" sz="2000" dirty="0" err="1" smtClean="0">
                <a:solidFill>
                  <a:srgbClr val="808080"/>
                </a:solidFill>
                <a:latin typeface="Verdana"/>
              </a:rPr>
              <a:t>prostorno</a:t>
            </a:r>
            <a:r>
              <a:rPr lang="sr-Latn-CS" sz="2000" dirty="0" smtClean="0">
                <a:solidFill>
                  <a:srgbClr val="808080"/>
                </a:solidFill>
                <a:latin typeface="Verdana"/>
              </a:rPr>
              <a:t>-vremenskim bazama podataka</a:t>
            </a:r>
          </a:p>
          <a:p>
            <a:pPr defTabSz="914400">
              <a:spcBef>
                <a:spcPts val="600"/>
              </a:spcBef>
              <a:buFont typeface="Courier New" pitchFamily="49" charset="0"/>
              <a:buChar char="o"/>
            </a:pPr>
            <a:r>
              <a:rPr lang="sr-Latn-CS" sz="2000" dirty="0" smtClean="0">
                <a:solidFill>
                  <a:srgbClr val="808080"/>
                </a:solidFill>
                <a:latin typeface="Verdana"/>
              </a:rPr>
              <a:t> Integraciju sa Ekspertnim sistemima i sistemima</a:t>
            </a:r>
            <a:br>
              <a:rPr lang="sr-Latn-CS" sz="2000" dirty="0" smtClean="0">
                <a:solidFill>
                  <a:srgbClr val="808080"/>
                </a:solidFill>
                <a:latin typeface="Verdana"/>
              </a:rPr>
            </a:br>
            <a:r>
              <a:rPr lang="sr-Latn-CS" sz="2000" dirty="0" smtClean="0">
                <a:solidFill>
                  <a:srgbClr val="808080"/>
                </a:solidFill>
                <a:latin typeface="Verdana"/>
              </a:rPr>
              <a:t>   Virtuelne realnosti</a:t>
            </a:r>
            <a:endParaRPr lang="en-US" sz="2000" dirty="0" smtClean="0">
              <a:solidFill>
                <a:srgbClr val="808080"/>
              </a:solidFill>
              <a:latin typeface="Verdana"/>
            </a:endParaRPr>
          </a:p>
          <a:p>
            <a:pPr defTabSz="914400">
              <a:spcBef>
                <a:spcPts val="600"/>
              </a:spcBef>
              <a:buFont typeface="Courier New" pitchFamily="49" charset="0"/>
              <a:buChar char="o"/>
            </a:pPr>
            <a:r>
              <a:rPr lang="sr-Latn-CS" sz="2000" dirty="0" smtClean="0">
                <a:solidFill>
                  <a:srgbClr val="808080"/>
                </a:solidFill>
                <a:latin typeface="Verdana"/>
              </a:rPr>
              <a:t> Mobilne i WEB GIS klijente</a:t>
            </a:r>
          </a:p>
          <a:p>
            <a:pPr defTabSz="914400">
              <a:spcBef>
                <a:spcPts val="600"/>
              </a:spcBef>
              <a:buFont typeface="Courier New" pitchFamily="49" charset="0"/>
              <a:buChar char="o"/>
            </a:pPr>
            <a:endParaRPr lang="en-US" sz="2000" b="0" dirty="0" smtClean="0">
              <a:solidFill>
                <a:srgbClr val="000000"/>
              </a:solidFill>
              <a:latin typeface="Verdana"/>
            </a:endParaRPr>
          </a:p>
          <a:p>
            <a:pPr defTabSz="914400">
              <a:spcBef>
                <a:spcPts val="600"/>
              </a:spcBef>
              <a:buFont typeface="Wingdings" pitchFamily="2" charset="2"/>
              <a:buChar char="q"/>
            </a:pPr>
            <a:endParaRPr lang="en-US" sz="2000" b="0" dirty="0" smtClean="0">
              <a:solidFill>
                <a:srgbClr val="000000"/>
              </a:solidFill>
              <a:latin typeface="Verdana"/>
            </a:endParaRPr>
          </a:p>
          <a:p>
            <a:pPr marL="342900" indent="-342900" defTabSz="914400" eaLnBrk="1" hangingPunct="1">
              <a:defRPr/>
            </a:pPr>
            <a:endParaRPr lang="x-none" sz="2000" b="0" kern="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4" name="Slide Number Placeholder 1"/>
          <p:cNvSpPr txBox="1">
            <a:spLocks/>
          </p:cNvSpPr>
          <p:nvPr/>
        </p:nvSpPr>
        <p:spPr bwMode="auto">
          <a:xfrm>
            <a:off x="6892925" y="6496050"/>
            <a:ext cx="19050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pl-PL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bg1"/>
                </a:solidFill>
                <a:latin typeface="+mn-lt"/>
                <a:ea typeface="ＭＳ Ｐゴシック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9pPr>
          </a:lstStyle>
          <a:p>
            <a:pPr defTabSz="914400">
              <a:defRPr/>
            </a:pPr>
            <a:fld id="{650AE957-93AF-4297-A72C-4394731618E7}" type="slidenum">
              <a:rPr lang="pl-PL" smtClean="0">
                <a:solidFill>
                  <a:srgbClr val="FFFFFF"/>
                </a:solidFill>
                <a:latin typeface="Verdana"/>
              </a:rPr>
              <a:pPr defTabSz="914400">
                <a:defRPr/>
              </a:pPr>
              <a:t>10</a:t>
            </a:fld>
            <a:endParaRPr lang="pl-PL" dirty="0">
              <a:solidFill>
                <a:srgbClr val="FFFFFF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9846707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 txBox="1">
            <a:spLocks noChangeArrowheads="1"/>
          </p:cNvSpPr>
          <p:nvPr/>
        </p:nvSpPr>
        <p:spPr bwMode="auto">
          <a:xfrm>
            <a:off x="457200" y="601663"/>
            <a:ext cx="8229600" cy="609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+mj-lt"/>
                <a:ea typeface="+mj-ea"/>
                <a:cs typeface="ＭＳ Ｐゴシック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  <a:cs typeface="ＭＳ Ｐゴシック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  <a:cs typeface="ＭＳ Ｐゴシック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  <a:cs typeface="ＭＳ Ｐゴシック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  <a:cs typeface="ＭＳ Ｐゴシック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</a:defRPr>
            </a:lvl9pPr>
          </a:lstStyle>
          <a:p>
            <a:pPr defTabSz="914400" eaLnBrk="1" hangingPunct="1">
              <a:defRPr/>
            </a:pPr>
            <a:r>
              <a:rPr lang="sr-Latn-RS" kern="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</a:rPr>
              <a:t>G</a:t>
            </a:r>
            <a:r>
              <a:rPr lang="en-US" kern="0" dirty="0" err="1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</a:rPr>
              <a:t>iN</a:t>
            </a:r>
            <a:r>
              <a:rPr lang="sr-Latn-RS" kern="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</a:rPr>
              <a:t>IS Arhitektura</a:t>
            </a:r>
            <a:r>
              <a:rPr lang="en-US" kern="0" dirty="0" smtClean="0">
                <a:latin typeface="Verdana"/>
              </a:rPr>
              <a:t/>
            </a:r>
            <a:br>
              <a:rPr lang="en-US" kern="0" dirty="0" smtClean="0">
                <a:latin typeface="Verdana"/>
              </a:rPr>
            </a:br>
            <a:endParaRPr lang="en-US" sz="2000" kern="0" dirty="0" smtClean="0">
              <a:latin typeface="Verdana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6483" y="1186073"/>
            <a:ext cx="5902671" cy="4350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846707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d-3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9924" y="1600200"/>
            <a:ext cx="2663403" cy="19742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 descr="Vektorski podaci 3D.jpg"/>
          <p:cNvPicPr/>
          <p:nvPr/>
        </p:nvPicPr>
        <p:blipFill>
          <a:blip r:embed="rId3" cstate="print"/>
          <a:srcRect l="16033" t="30318" r="37270" b="8313"/>
          <a:stretch>
            <a:fillRect/>
          </a:stretch>
        </p:blipFill>
        <p:spPr bwMode="auto">
          <a:xfrm>
            <a:off x="3261137" y="1601684"/>
            <a:ext cx="2538519" cy="20724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387" y="4209417"/>
            <a:ext cx="2547408" cy="21632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0555" y="4268683"/>
            <a:ext cx="2676671" cy="20997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4" descr="DesktopGI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46569" y="1672526"/>
            <a:ext cx="2558764" cy="18320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5" descr="3d_Tex_slojevi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81737" y="4277148"/>
            <a:ext cx="2551503" cy="20632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457200" y="601663"/>
            <a:ext cx="8229600" cy="609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+mj-lt"/>
                <a:ea typeface="+mj-ea"/>
                <a:cs typeface="ＭＳ Ｐゴシック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  <a:cs typeface="ＭＳ Ｐゴシック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  <a:cs typeface="ＭＳ Ｐゴシック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  <a:cs typeface="ＭＳ Ｐゴシック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  <a:cs typeface="ＭＳ Ｐゴシック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</a:defRPr>
            </a:lvl9pPr>
          </a:lstStyle>
          <a:p>
            <a:pPr defTabSz="914400" eaLnBrk="1" hangingPunct="1">
              <a:defRPr/>
            </a:pPr>
            <a:r>
              <a:rPr lang="sr-Latn-RS" kern="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</a:rPr>
              <a:t>Primeri iz </a:t>
            </a:r>
            <a:r>
              <a:rPr lang="en-US" kern="0" dirty="0" err="1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</a:rPr>
              <a:t>GiNIS</a:t>
            </a:r>
            <a:r>
              <a:rPr lang="en-US" kern="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</a:rPr>
              <a:t> </a:t>
            </a:r>
            <a:r>
              <a:rPr lang="sr-Latn-RS" kern="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</a:rPr>
              <a:t>GIS aplikacija</a:t>
            </a:r>
            <a:r>
              <a:rPr lang="en-US" kern="0" dirty="0" smtClean="0">
                <a:latin typeface="Verdana"/>
              </a:rPr>
              <a:t/>
            </a:r>
            <a:br>
              <a:rPr lang="en-US" kern="0" dirty="0" smtClean="0">
                <a:latin typeface="Verdana"/>
              </a:rPr>
            </a:br>
            <a:endParaRPr lang="en-US" sz="2000" kern="0" dirty="0" smtClean="0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9846707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 txBox="1">
            <a:spLocks noChangeArrowheads="1"/>
          </p:cNvSpPr>
          <p:nvPr/>
        </p:nvSpPr>
        <p:spPr bwMode="auto">
          <a:xfrm>
            <a:off x="461434" y="1639647"/>
            <a:ext cx="8229600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+mj-lt"/>
                <a:ea typeface="+mj-ea"/>
                <a:cs typeface="ＭＳ Ｐゴシック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  <a:cs typeface="ＭＳ Ｐゴシック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  <a:cs typeface="ＭＳ Ｐゴシック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  <a:cs typeface="ＭＳ Ｐゴシック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  <a:cs typeface="ＭＳ Ｐゴシック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</a:defRPr>
            </a:lvl9pPr>
          </a:lstStyle>
          <a:p>
            <a:pPr marL="342900" indent="-342900" defTabSz="914400" eaLnBrk="1" hangingPunct="1">
              <a:spcBef>
                <a:spcPts val="600"/>
              </a:spcBef>
              <a:buFont typeface="Courier New" pitchFamily="49" charset="0"/>
              <a:buChar char="o"/>
              <a:defRPr/>
            </a:pPr>
            <a:r>
              <a:rPr lang="sr-Latn-RS" sz="2000" dirty="0" smtClean="0">
                <a:solidFill>
                  <a:srgbClr val="808080"/>
                </a:solidFill>
                <a:latin typeface="Verdana"/>
              </a:rPr>
              <a:t>Vojska Srbije</a:t>
            </a:r>
          </a:p>
          <a:p>
            <a:pPr marL="342900" indent="-342900" defTabSz="914400" eaLnBrk="1" hangingPunct="1">
              <a:spcBef>
                <a:spcPts val="600"/>
              </a:spcBef>
              <a:buFont typeface="Courier New" pitchFamily="49" charset="0"/>
              <a:buChar char="o"/>
              <a:defRPr/>
            </a:pPr>
            <a:r>
              <a:rPr lang="sr-Latn-RS" sz="2000" dirty="0" smtClean="0">
                <a:solidFill>
                  <a:srgbClr val="808080"/>
                </a:solidFill>
                <a:latin typeface="Verdana"/>
              </a:rPr>
              <a:t>Yugoimport-SDPR, Beograd</a:t>
            </a:r>
            <a:endParaRPr lang="en-US" sz="2000" dirty="0" smtClean="0">
              <a:solidFill>
                <a:srgbClr val="808080"/>
              </a:solidFill>
              <a:latin typeface="Verdana"/>
            </a:endParaRPr>
          </a:p>
          <a:p>
            <a:pPr marL="342900" indent="-342900" defTabSz="914400" eaLnBrk="1" hangingPunct="1">
              <a:spcBef>
                <a:spcPts val="600"/>
              </a:spcBef>
              <a:buFont typeface="Courier New" pitchFamily="49" charset="0"/>
              <a:buChar char="o"/>
              <a:defRPr/>
            </a:pPr>
            <a:r>
              <a:rPr lang="sr-Latn-RS" sz="2000" dirty="0" smtClean="0">
                <a:solidFill>
                  <a:srgbClr val="808080"/>
                </a:solidFill>
                <a:latin typeface="Verdana"/>
              </a:rPr>
              <a:t>MUP Srbije </a:t>
            </a:r>
            <a:endParaRPr lang="sr-Latn-RS" sz="1800" b="0" dirty="0" smtClean="0">
              <a:solidFill>
                <a:srgbClr val="808080"/>
              </a:solidFill>
              <a:latin typeface="Verdana"/>
            </a:endParaRPr>
          </a:p>
          <a:p>
            <a:pPr marL="342900" indent="-342900" defTabSz="914400" eaLnBrk="1" hangingPunct="1">
              <a:spcBef>
                <a:spcPts val="600"/>
              </a:spcBef>
              <a:buFont typeface="Courier New" pitchFamily="49" charset="0"/>
              <a:buChar char="o"/>
              <a:defRPr/>
            </a:pPr>
            <a:r>
              <a:rPr lang="sr-Latn-RS" sz="2000" dirty="0" smtClean="0">
                <a:solidFill>
                  <a:srgbClr val="808080"/>
                </a:solidFill>
                <a:latin typeface="Verdana"/>
              </a:rPr>
              <a:t>RHMZ Srbije</a:t>
            </a:r>
            <a:endParaRPr lang="sr-Latn-RS" sz="2000" b="0" dirty="0" smtClean="0">
              <a:solidFill>
                <a:srgbClr val="808080"/>
              </a:solidFill>
              <a:latin typeface="Verdana"/>
            </a:endParaRPr>
          </a:p>
          <a:p>
            <a:pPr marL="342900" indent="-342900" defTabSz="914400" eaLnBrk="1" hangingPunct="1">
              <a:spcBef>
                <a:spcPts val="600"/>
              </a:spcBef>
              <a:buFont typeface="Courier New" pitchFamily="49" charset="0"/>
              <a:buChar char="o"/>
              <a:defRPr/>
            </a:pPr>
            <a:r>
              <a:rPr lang="sr-Latn-RS" sz="2000" dirty="0" smtClean="0">
                <a:solidFill>
                  <a:srgbClr val="808080"/>
                </a:solidFill>
                <a:latin typeface="Verdana"/>
              </a:rPr>
              <a:t>ED “Jugoistok”</a:t>
            </a:r>
          </a:p>
          <a:p>
            <a:pPr marL="342900" indent="-342900" defTabSz="914400" eaLnBrk="1" hangingPunct="1">
              <a:spcBef>
                <a:spcPts val="600"/>
              </a:spcBef>
              <a:buFont typeface="Courier New" pitchFamily="49" charset="0"/>
              <a:buChar char="o"/>
              <a:defRPr/>
            </a:pPr>
            <a:r>
              <a:rPr lang="sr-Latn-RS" sz="2000" dirty="0" smtClean="0">
                <a:solidFill>
                  <a:srgbClr val="808080"/>
                </a:solidFill>
                <a:latin typeface="Verdana"/>
              </a:rPr>
              <a:t>ED “Elektro-Šumadija”</a:t>
            </a:r>
          </a:p>
          <a:p>
            <a:pPr marL="342900" indent="-342900" defTabSz="914400" eaLnBrk="1" hangingPunct="1">
              <a:spcBef>
                <a:spcPts val="600"/>
              </a:spcBef>
              <a:buFont typeface="Courier New" pitchFamily="49" charset="0"/>
              <a:buChar char="o"/>
              <a:defRPr/>
            </a:pPr>
            <a:r>
              <a:rPr lang="sr-Latn-RS" sz="2000" dirty="0" smtClean="0">
                <a:solidFill>
                  <a:srgbClr val="808080"/>
                </a:solidFill>
                <a:latin typeface="Verdana"/>
              </a:rPr>
              <a:t>TELEKOM Srbije</a:t>
            </a:r>
          </a:p>
          <a:p>
            <a:pPr marL="342900" indent="-342900" defTabSz="914400" eaLnBrk="1" hangingPunct="1">
              <a:spcBef>
                <a:spcPts val="600"/>
              </a:spcBef>
              <a:buFont typeface="Courier New" pitchFamily="49" charset="0"/>
              <a:buChar char="o"/>
              <a:defRPr/>
            </a:pPr>
            <a:r>
              <a:rPr lang="sr-Latn-RS" sz="2000" dirty="0" smtClean="0">
                <a:solidFill>
                  <a:srgbClr val="808080"/>
                </a:solidFill>
                <a:latin typeface="Verdana"/>
              </a:rPr>
              <a:t>LS Niš</a:t>
            </a:r>
          </a:p>
          <a:p>
            <a:pPr marL="342900" indent="-342900" defTabSz="914400" eaLnBrk="1" hangingPunct="1">
              <a:spcBef>
                <a:spcPts val="600"/>
              </a:spcBef>
              <a:buFont typeface="Courier New" pitchFamily="49" charset="0"/>
              <a:buChar char="o"/>
              <a:defRPr/>
            </a:pPr>
            <a:r>
              <a:rPr lang="sr-Latn-RS" sz="2000" dirty="0" smtClean="0">
                <a:solidFill>
                  <a:srgbClr val="808080"/>
                </a:solidFill>
                <a:latin typeface="Verdana"/>
              </a:rPr>
              <a:t>LS Vranje</a:t>
            </a:r>
          </a:p>
          <a:p>
            <a:pPr marL="342900" indent="-342900" defTabSz="914400" eaLnBrk="1" hangingPunct="1">
              <a:spcBef>
                <a:spcPts val="600"/>
              </a:spcBef>
              <a:buFont typeface="Courier New" pitchFamily="49" charset="0"/>
              <a:buChar char="o"/>
              <a:defRPr/>
            </a:pPr>
            <a:r>
              <a:rPr lang="sr-Latn-RS" sz="2000" b="0" dirty="0" smtClean="0">
                <a:solidFill>
                  <a:srgbClr val="808080"/>
                </a:solidFill>
                <a:latin typeface="Verdana"/>
              </a:rPr>
              <a:t>...</a:t>
            </a:r>
          </a:p>
          <a:p>
            <a:pPr marL="342900" indent="-342900" defTabSz="914400" eaLnBrk="1" hangingPunct="1">
              <a:spcBef>
                <a:spcPts val="600"/>
              </a:spcBef>
              <a:buFont typeface="Courier New" pitchFamily="49" charset="0"/>
              <a:buChar char="o"/>
              <a:defRPr/>
            </a:pPr>
            <a:endParaRPr lang="sr-Latn-RS" sz="2000" b="0" dirty="0" smtClean="0">
              <a:solidFill>
                <a:srgbClr val="808080"/>
              </a:solidFill>
              <a:latin typeface="Verdana"/>
            </a:endParaRPr>
          </a:p>
          <a:p>
            <a:pPr marL="342900" indent="-342900" defTabSz="914400" eaLnBrk="1" hangingPunct="1">
              <a:spcBef>
                <a:spcPts val="600"/>
              </a:spcBef>
              <a:buFont typeface="Courier New" pitchFamily="49" charset="0"/>
              <a:buChar char="o"/>
              <a:defRPr/>
            </a:pPr>
            <a:endParaRPr lang="sr-Latn-RS" sz="2000" b="0" dirty="0" smtClean="0">
              <a:solidFill>
                <a:srgbClr val="808080"/>
              </a:solidFill>
              <a:latin typeface="Verdana"/>
            </a:endParaRPr>
          </a:p>
          <a:p>
            <a:pPr marL="342900" indent="-342900" defTabSz="914400" eaLnBrk="1" hangingPunct="1">
              <a:spcBef>
                <a:spcPts val="600"/>
              </a:spcBef>
              <a:buFont typeface="Courier New" pitchFamily="49" charset="0"/>
              <a:buChar char="o"/>
              <a:defRPr/>
            </a:pPr>
            <a:endParaRPr lang="sr-Latn-RS" sz="2000" b="0" dirty="0" smtClean="0">
              <a:solidFill>
                <a:srgbClr val="808080"/>
              </a:solidFill>
              <a:latin typeface="Verdana"/>
            </a:endParaRPr>
          </a:p>
          <a:p>
            <a:pPr marL="342900" indent="-342900" defTabSz="914400" eaLnBrk="1" hangingPunct="1">
              <a:spcBef>
                <a:spcPts val="600"/>
              </a:spcBef>
              <a:buFont typeface="Courier New" pitchFamily="49" charset="0"/>
              <a:buChar char="o"/>
              <a:defRPr/>
            </a:pPr>
            <a:endParaRPr lang="en-US" sz="2000" b="0" dirty="0" smtClean="0">
              <a:solidFill>
                <a:srgbClr val="808080"/>
              </a:solidFill>
              <a:latin typeface="Verdana"/>
            </a:endParaRPr>
          </a:p>
        </p:txBody>
      </p:sp>
      <p:sp>
        <p:nvSpPr>
          <p:cNvPr id="3" name="Rectangle 5"/>
          <p:cNvSpPr txBox="1">
            <a:spLocks noChangeArrowheads="1"/>
          </p:cNvSpPr>
          <p:nvPr/>
        </p:nvSpPr>
        <p:spPr bwMode="auto">
          <a:xfrm>
            <a:off x="457200" y="601663"/>
            <a:ext cx="8229600" cy="609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+mj-lt"/>
                <a:ea typeface="+mj-ea"/>
                <a:cs typeface="ＭＳ Ｐゴシック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  <a:cs typeface="ＭＳ Ｐゴシック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  <a:cs typeface="ＭＳ Ｐゴシック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  <a:cs typeface="ＭＳ Ｐゴシック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  <a:cs typeface="ＭＳ Ｐゴシック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</a:defRPr>
            </a:lvl9pPr>
          </a:lstStyle>
          <a:p>
            <a:pPr defTabSz="914400" eaLnBrk="1" hangingPunct="1">
              <a:defRPr/>
            </a:pPr>
            <a:r>
              <a:rPr lang="sr-Latn-RS" kern="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</a:rPr>
              <a:t>Najznačajnije </a:t>
            </a:r>
            <a:r>
              <a:rPr lang="en-US" kern="0" dirty="0" err="1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</a:rPr>
              <a:t>GiNIS</a:t>
            </a:r>
            <a:r>
              <a:rPr lang="en-US" kern="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</a:rPr>
              <a:t> </a:t>
            </a:r>
            <a:r>
              <a:rPr lang="sr-Latn-RS" kern="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</a:rPr>
              <a:t>GIS reference</a:t>
            </a:r>
            <a:r>
              <a:rPr lang="en-US" kern="0" dirty="0" smtClean="0">
                <a:latin typeface="Verdana"/>
              </a:rPr>
              <a:t/>
            </a:r>
            <a:br>
              <a:rPr lang="en-US" kern="0" dirty="0" smtClean="0">
                <a:latin typeface="Verdana"/>
              </a:rPr>
            </a:br>
            <a:endParaRPr lang="en-US" sz="2000" kern="0" dirty="0" smtClean="0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9846707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itle 61"/>
          <p:cNvSpPr>
            <a:spLocks noGrp="1"/>
          </p:cNvSpPr>
          <p:nvPr>
            <p:ph type="title"/>
          </p:nvPr>
        </p:nvSpPr>
        <p:spPr>
          <a:xfrm>
            <a:off x="821965" y="2351146"/>
            <a:ext cx="4114800" cy="1349988"/>
          </a:xfrm>
        </p:spPr>
        <p:txBody>
          <a:bodyPr/>
          <a:lstStyle/>
          <a:p>
            <a:pPr algn="ctr"/>
            <a:r>
              <a:rPr smtClean="0"/>
              <a:t>Desktop GiNIS klijent</a:t>
            </a:r>
            <a:endParaRPr lang="en-US" dirty="0"/>
          </a:p>
        </p:txBody>
      </p:sp>
      <p:pic>
        <p:nvPicPr>
          <p:cNvPr id="6" name="Picture 5" descr="Fotolia_34907824_Subscription_XX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94420" y="0"/>
            <a:ext cx="3649579" cy="5124450"/>
          </a:xfrm>
          <a:prstGeom prst="rect">
            <a:avLst/>
          </a:prstGeom>
        </p:spPr>
      </p:pic>
      <p:pic>
        <p:nvPicPr>
          <p:cNvPr id="7" name="Picture 6" descr="Fotolia_25769239_Subscription_XL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6960" y="0"/>
            <a:ext cx="3662947" cy="51244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5134" y="5630739"/>
            <a:ext cx="513116" cy="617660"/>
          </a:xfrm>
          <a:prstGeom prst="rect">
            <a:avLst/>
          </a:prstGeom>
        </p:spPr>
      </p:pic>
      <p:pic>
        <p:nvPicPr>
          <p:cNvPr id="9" name="Picture 8" descr="gislab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18364" y="4597399"/>
            <a:ext cx="1828800" cy="165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37194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23825" y="647700"/>
            <a:ext cx="8896349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400" b="1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Verdana"/>
                <a:ea typeface="ＭＳ Ｐゴシック"/>
              </a:rPr>
              <a:t>Osnovne k</a:t>
            </a:r>
            <a:r>
              <a: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Verdana"/>
                <a:ea typeface="ＭＳ Ｐゴシック"/>
              </a:rPr>
              <a:t>arakteristike desktop GIS re</a:t>
            </a:r>
            <a:r>
              <a:rPr kumimoji="0" lang="sr-Latn-RS" sz="2400" b="1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Verdana"/>
                <a:ea typeface="ＭＳ Ｐゴシック"/>
              </a:rPr>
              <a:t>šenja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Verdana"/>
              <a:ea typeface="ＭＳ Ｐゴシック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400050" y="1343025"/>
            <a:ext cx="843915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9906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1400" b="1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182563" indent="-3175" algn="l" defTabSz="9906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defRPr sz="1200">
                <a:solidFill>
                  <a:schemeClr val="bg2"/>
                </a:solidFill>
                <a:latin typeface="+mn-lt"/>
                <a:ea typeface="+mj-ea"/>
              </a:defRPr>
            </a:lvl2pPr>
            <a:lvl3pPr marL="541338" indent="-179388" algn="l" defTabSz="9906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n"/>
              <a:defRPr sz="1200">
                <a:solidFill>
                  <a:schemeClr val="bg2"/>
                </a:solidFill>
                <a:latin typeface="+mn-lt"/>
                <a:ea typeface="+mj-ea"/>
              </a:defRPr>
            </a:lvl3pPr>
            <a:lvl4pPr marL="898525" indent="-177800" algn="l" defTabSz="990600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itchFamily="18" charset="2"/>
              <a:buChar char=""/>
              <a:defRPr sz="1200">
                <a:solidFill>
                  <a:schemeClr val="bg2"/>
                </a:solidFill>
                <a:latin typeface="+mn-lt"/>
                <a:ea typeface="+mj-ea"/>
              </a:defRPr>
            </a:lvl4pPr>
            <a:lvl5pPr marL="2808288" indent="-119063" algn="l" defTabSz="990600" rtl="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200">
                <a:solidFill>
                  <a:srgbClr val="545454"/>
                </a:solidFill>
                <a:latin typeface="+mn-lt"/>
                <a:ea typeface="+mj-ea"/>
              </a:defRPr>
            </a:lvl5pPr>
            <a:lvl6pPr marL="3265488" indent="-119063" algn="l" defTabSz="990600" rtl="0" fontAlgn="base">
              <a:spcBef>
                <a:spcPct val="20000"/>
              </a:spcBef>
              <a:spcAft>
                <a:spcPct val="0"/>
              </a:spcAft>
              <a:buFont typeface="Times" pitchFamily="-60" charset="0"/>
              <a:buChar char="•"/>
              <a:defRPr sz="1200">
                <a:solidFill>
                  <a:srgbClr val="545454"/>
                </a:solidFill>
                <a:latin typeface="+mn-lt"/>
                <a:ea typeface="+mj-ea"/>
              </a:defRPr>
            </a:lvl6pPr>
            <a:lvl7pPr marL="3722688" indent="-119063" algn="l" defTabSz="990600" rtl="0" fontAlgn="base">
              <a:spcBef>
                <a:spcPct val="20000"/>
              </a:spcBef>
              <a:spcAft>
                <a:spcPct val="0"/>
              </a:spcAft>
              <a:buFont typeface="Times" pitchFamily="-60" charset="0"/>
              <a:buChar char="•"/>
              <a:defRPr sz="1200">
                <a:solidFill>
                  <a:srgbClr val="545454"/>
                </a:solidFill>
                <a:latin typeface="+mn-lt"/>
                <a:ea typeface="+mj-ea"/>
              </a:defRPr>
            </a:lvl7pPr>
            <a:lvl8pPr marL="4179888" indent="-119063" algn="l" defTabSz="990600" rtl="0" fontAlgn="base">
              <a:spcBef>
                <a:spcPct val="20000"/>
              </a:spcBef>
              <a:spcAft>
                <a:spcPct val="0"/>
              </a:spcAft>
              <a:buFont typeface="Times" pitchFamily="-60" charset="0"/>
              <a:buChar char="•"/>
              <a:defRPr sz="1200">
                <a:solidFill>
                  <a:srgbClr val="545454"/>
                </a:solidFill>
                <a:latin typeface="+mn-lt"/>
                <a:ea typeface="+mj-ea"/>
              </a:defRPr>
            </a:lvl8pPr>
            <a:lvl9pPr marL="4637088" indent="-119063" algn="l" defTabSz="990600" rtl="0" fontAlgn="base">
              <a:spcBef>
                <a:spcPct val="20000"/>
              </a:spcBef>
              <a:spcAft>
                <a:spcPct val="0"/>
              </a:spcAft>
              <a:buFont typeface="Times" pitchFamily="-60" charset="0"/>
              <a:buChar char="•"/>
              <a:defRPr sz="1200">
                <a:solidFill>
                  <a:srgbClr val="545454"/>
                </a:solidFill>
                <a:latin typeface="+mn-lt"/>
                <a:ea typeface="+mj-ea"/>
              </a:defRPr>
            </a:lvl9pPr>
          </a:lstStyle>
          <a:p>
            <a:pPr marL="342900" marR="0" lvl="0" indent="-342900" algn="l" defTabSz="9906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sr-Latn-RS" sz="2000" b="1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Rad sa vektorskim i rasterskim georeferenciranim podacima (Shapefile, GeoTiff, ...)</a:t>
            </a:r>
          </a:p>
          <a:p>
            <a:pPr marL="342900" marR="0" lvl="0" indent="-342900" algn="l" defTabSz="9906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sr-Latn-RS" sz="2000" b="1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Podrška za prostorne baze podataka (PostGIS, OracleSpatial, Personal Geodatabase, ArcSDE, ...)</a:t>
            </a:r>
          </a:p>
          <a:p>
            <a:pPr marL="342900" marR="0" lvl="0" indent="-342900" algn="l" defTabSz="9906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sr-Latn-RS" sz="2000" b="1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Podrška za OGC veb servise (WMS, T-WFS)</a:t>
            </a:r>
          </a:p>
          <a:p>
            <a:pPr marL="342900" marR="0" lvl="0" indent="-342900" algn="l" defTabSz="9906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sr-Latn-RS" sz="2000" b="1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2D i 3D vizuelizacija (na osnovu digitalnog model terena – DEM)</a:t>
            </a:r>
          </a:p>
          <a:p>
            <a:pPr marL="342900" marR="0" lvl="0" indent="-342900" algn="l" defTabSz="9906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sr-Latn-RS" sz="2000" b="1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Prikaz i pretraživanje na osnovu atributskih podataka</a:t>
            </a:r>
          </a:p>
          <a:p>
            <a:pPr marL="342900" marR="0" lvl="0" indent="-342900" algn="l" defTabSz="9906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sr-Latn-RS" sz="2000" b="1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Prostorni upiti i geoprocesiranje (unija, presek, razlika, bafer)</a:t>
            </a:r>
          </a:p>
          <a:p>
            <a:pPr marL="342900" marR="0" lvl="0" indent="-342900" algn="l" defTabSz="9906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sr-Latn-RS" sz="2000" b="1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Definisanje putne mreže i nalaženje najkraćeg puta</a:t>
            </a:r>
          </a:p>
          <a:p>
            <a:pPr marL="342900" marR="0" lvl="0" indent="-342900" algn="l" defTabSz="9906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sr-Latn-RS" sz="2000" b="1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Štampanje karata</a:t>
            </a:r>
          </a:p>
          <a:p>
            <a:pPr marL="342900" marR="0" lvl="0" indent="-342900" algn="l" defTabSz="9906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sr-Latn-RS" sz="2000" b="1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Podrška za razvoj </a:t>
            </a:r>
            <a:r>
              <a:rPr kumimoji="0" lang="en-US" sz="2000" b="1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P</a:t>
            </a:r>
            <a:r>
              <a:rPr kumimoji="0" lang="sr-Latn-RS" sz="2000" b="1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lug</a:t>
            </a:r>
            <a:r>
              <a:rPr kumimoji="0" lang="en-US" sz="2000" b="1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IN</a:t>
            </a:r>
            <a:r>
              <a:rPr kumimoji="0" lang="sr-Latn-RS" sz="2000" b="1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 </a:t>
            </a:r>
            <a:r>
              <a:rPr kumimoji="0" lang="en-US" sz="2000" b="1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ekstenzija</a:t>
            </a:r>
            <a:endParaRPr kumimoji="0" lang="sr-Latn-RS" sz="2000" b="1" i="0" u="none" strike="noStrike" kern="0" cap="none" spc="0" normalizeH="0" baseline="0" noProof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Verdana"/>
            </a:endParaRPr>
          </a:p>
          <a:p>
            <a:pPr marL="342900" marR="0" lvl="0" indent="-342900" algn="l" defTabSz="9906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sr-Latn-RS" sz="2000" b="1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Uvezivanje sa GPS-om</a:t>
            </a:r>
            <a:endParaRPr kumimoji="0" lang="sr-Latn-RS" sz="2000" b="1" i="0" u="none" strike="noStrike" kern="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9846707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52425" y="647700"/>
            <a:ext cx="80962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Verdana"/>
                <a:ea typeface="ＭＳ Ｐゴシック"/>
              </a:rPr>
              <a:t>Intuitivan korisnički interfejs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Verdana"/>
              <a:ea typeface="ＭＳ Ｐゴシック"/>
            </a:endParaRPr>
          </a:p>
        </p:txBody>
      </p:sp>
      <p:pic>
        <p:nvPicPr>
          <p:cNvPr id="3" name="Picture 4" descr="DesktopGIS_U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1452563"/>
            <a:ext cx="8748712" cy="525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4265613" y="2901950"/>
            <a:ext cx="840295" cy="40011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0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Karta</a:t>
            </a:r>
            <a:endParaRPr kumimoji="0" lang="en-US" sz="20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479425" y="3722688"/>
            <a:ext cx="1010213" cy="40011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0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Slojevi</a:t>
            </a:r>
            <a:endParaRPr kumimoji="0" lang="en-US" sz="20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457200" y="6005513"/>
            <a:ext cx="1125629" cy="40011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0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Pregled</a:t>
            </a:r>
            <a:endParaRPr kumimoji="0" lang="en-US" sz="20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7689850" y="2905125"/>
            <a:ext cx="1281120" cy="40011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Selekcija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7810500" y="4594225"/>
            <a:ext cx="952505" cy="40011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0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Detalji</a:t>
            </a:r>
            <a:endParaRPr kumimoji="0" lang="en-US" sz="20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846707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52424" y="647700"/>
            <a:ext cx="782002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C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ＭＳ Ｐゴシック"/>
              </a:rPr>
              <a:t>Navigacija na mapi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Verdana"/>
              <a:ea typeface="ＭＳ Ｐゴシック"/>
            </a:endParaRP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685800" y="1143000"/>
            <a:ext cx="4648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</a:rPr>
              <a:t>Z</a:t>
            </a:r>
            <a:r>
              <a:rPr kumimoji="0" lang="sr-Latn-C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</a:rPr>
              <a:t>umiranje (Uvećanje/Smanjenje)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</a:endParaRPr>
          </a:p>
          <a:p>
            <a:pPr marL="342900" marR="0" lvl="0" indent="-34290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</a:rPr>
              <a:t>P</a:t>
            </a:r>
            <a:r>
              <a:rPr kumimoji="0" lang="sr-Latn-C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</a:rPr>
              <a:t>anovanje</a:t>
            </a:r>
            <a:r>
              <a:rPr kumimoji="0" lang="sr-Latn-C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</a:rPr>
              <a:t> (Pomeranje)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</a:endParaRPr>
          </a:p>
          <a:p>
            <a:pPr marL="342900" marR="0" lvl="0" indent="-34290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sr-Latn-C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</a:rPr>
              <a:t>Lepljenje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</a:endParaRPr>
          </a:p>
          <a:p>
            <a:pPr marL="342900" marR="0" lvl="0" indent="-34290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sr-Latn-C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</a:rPr>
              <a:t>Selekcija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</a:endParaRPr>
          </a:p>
        </p:txBody>
      </p:sp>
      <p:pic>
        <p:nvPicPr>
          <p:cNvPr id="4" name="Picture 13" descr="_zoom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1371600"/>
            <a:ext cx="3733800" cy="22621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14" descr="_zoom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2947987"/>
            <a:ext cx="3733800" cy="22621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15" descr="_zoom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14450" y="4040187"/>
            <a:ext cx="3810000" cy="23082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17" descr="Selec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0350" y="32004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8" descr="SelectAl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1350" y="3429000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9" descr="SelectBBox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4150" y="3657600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0" descr="Snap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2400" y="2633663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1" descr="Zoom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4150" y="1143000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2" descr="pani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84150" y="2133600"/>
            <a:ext cx="4365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846707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381000" y="333375"/>
            <a:ext cx="8229600" cy="1252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CS" sz="2800" b="1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ＭＳ Ｐゴシック"/>
              </a:rPr>
              <a:t>Transparentne rasterske mape</a:t>
            </a:r>
            <a:endParaRPr kumimoji="0" lang="sr-Latn-CS" sz="2800" b="1" i="0" u="none" strike="noStrike" kern="0" cap="none" spc="0" normalizeH="0" baseline="0" noProof="0" dirty="0" smtClean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Verdana"/>
              <a:ea typeface="ＭＳ Ｐゴシック"/>
            </a:endParaRPr>
          </a:p>
        </p:txBody>
      </p:sp>
      <p:pic>
        <p:nvPicPr>
          <p:cNvPr id="3" name="Picture 4" descr="Transparency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9638" y="1504950"/>
            <a:ext cx="3967162" cy="2971800"/>
          </a:xfrm>
          <a:prstGeom prst="rect">
            <a:avLst/>
          </a:prstGeom>
          <a:noFill/>
          <a:ln w="38100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4" name="Picture 5" descr="Transparency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504950"/>
            <a:ext cx="3733800" cy="2795588"/>
          </a:xfrm>
          <a:prstGeom prst="rect">
            <a:avLst/>
          </a:prstGeom>
          <a:noFill/>
          <a:ln w="38100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5" name="Picture 6" descr="Transparency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24100" y="3486150"/>
            <a:ext cx="3967162" cy="2971800"/>
          </a:xfrm>
          <a:prstGeom prst="rect">
            <a:avLst/>
          </a:prstGeom>
          <a:noFill/>
          <a:ln w="38100">
            <a:solidFill>
              <a:srgbClr val="FFFFFF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846707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52425" y="647700"/>
            <a:ext cx="37973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CS" sz="3200" b="1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ＭＳ Ｐゴシック"/>
              </a:rPr>
              <a:t>Hibridni</a:t>
            </a:r>
            <a:r>
              <a:rPr kumimoji="0" lang="en-US" sz="3200" b="1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ＭＳ Ｐゴシック"/>
              </a:rPr>
              <a:t> GIS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Verdana"/>
              <a:ea typeface="ＭＳ Ｐゴシック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52400" y="1057275"/>
            <a:ext cx="7239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sr-Latn-C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</a:rPr>
              <a:t>Podrška za rasterske i vektorske slojeve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</a:endParaRPr>
          </a:p>
        </p:txBody>
      </p:sp>
      <p:pic>
        <p:nvPicPr>
          <p:cNvPr id="4" name="Picture 13" descr="vec-and-rast"/>
          <p:cNvPicPr>
            <a:picLocks noChangeAspect="1" noChangeArrowheads="1"/>
          </p:cNvPicPr>
          <p:nvPr/>
        </p:nvPicPr>
        <p:blipFill>
          <a:blip r:embed="rId2" cstate="print">
            <a:lum bright="-12000"/>
          </a:blip>
          <a:srcRect/>
          <a:stretch>
            <a:fillRect/>
          </a:stretch>
        </p:blipFill>
        <p:spPr bwMode="auto">
          <a:xfrm>
            <a:off x="3429000" y="3505200"/>
            <a:ext cx="2438400" cy="2438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14" descr="ra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676400"/>
            <a:ext cx="2514600" cy="2514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15" descr="ve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1600200"/>
            <a:ext cx="2552700" cy="25527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AutoShape 16"/>
          <p:cNvSpPr>
            <a:spLocks noChangeArrowheads="1"/>
          </p:cNvSpPr>
          <p:nvPr/>
        </p:nvSpPr>
        <p:spPr bwMode="auto">
          <a:xfrm rot="5400000">
            <a:off x="3086100" y="1943100"/>
            <a:ext cx="1447800" cy="15240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873901684 w 21600"/>
              <a:gd name="T5" fmla="*/ 2147483647 h 21600"/>
              <a:gd name="T6" fmla="*/ 2147483647 w 21600"/>
              <a:gd name="T7" fmla="*/ 2135135081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3240 h 21600"/>
              <a:gd name="T14" fmla="*/ 18569 w 21600"/>
              <a:gd name="T15" fmla="*/ 891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10" y="0"/>
                </a:lnTo>
                <a:lnTo>
                  <a:pt x="15110" y="3240"/>
                </a:lnTo>
                <a:lnTo>
                  <a:pt x="12427" y="3240"/>
                </a:lnTo>
                <a:cubicBezTo>
                  <a:pt x="5564" y="3240"/>
                  <a:pt x="0" y="7233"/>
                  <a:pt x="0" y="12158"/>
                </a:cubicBezTo>
                <a:lnTo>
                  <a:pt x="0" y="21600"/>
                </a:lnTo>
                <a:lnTo>
                  <a:pt x="5804" y="21600"/>
                </a:lnTo>
                <a:lnTo>
                  <a:pt x="5804" y="12158"/>
                </a:lnTo>
                <a:cubicBezTo>
                  <a:pt x="5804" y="10369"/>
                  <a:pt x="8769" y="8918"/>
                  <a:pt x="12427" y="8918"/>
                </a:cubicBezTo>
                <a:lnTo>
                  <a:pt x="15110" y="8918"/>
                </a:lnTo>
                <a:lnTo>
                  <a:pt x="15110" y="12158"/>
                </a:lnTo>
                <a:close/>
              </a:path>
            </a:pathLst>
          </a:custGeom>
          <a:gradFill rotWithShape="1">
            <a:gsLst>
              <a:gs pos="0">
                <a:srgbClr val="BBE0E3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r-Latn-C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8" name="AutoShape 17"/>
          <p:cNvSpPr>
            <a:spLocks noChangeArrowheads="1"/>
          </p:cNvSpPr>
          <p:nvPr/>
        </p:nvSpPr>
        <p:spPr bwMode="auto">
          <a:xfrm rot="16200000" flipH="1">
            <a:off x="4762500" y="1943100"/>
            <a:ext cx="1447800" cy="15240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873901684 w 21600"/>
              <a:gd name="T5" fmla="*/ 2147483647 h 21600"/>
              <a:gd name="T6" fmla="*/ 2147483647 w 21600"/>
              <a:gd name="T7" fmla="*/ 2135135081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3240 h 21600"/>
              <a:gd name="T14" fmla="*/ 18569 w 21600"/>
              <a:gd name="T15" fmla="*/ 891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10" y="0"/>
                </a:lnTo>
                <a:lnTo>
                  <a:pt x="15110" y="3240"/>
                </a:lnTo>
                <a:lnTo>
                  <a:pt x="12427" y="3240"/>
                </a:lnTo>
                <a:cubicBezTo>
                  <a:pt x="5564" y="3240"/>
                  <a:pt x="0" y="7233"/>
                  <a:pt x="0" y="12158"/>
                </a:cubicBezTo>
                <a:lnTo>
                  <a:pt x="0" y="21600"/>
                </a:lnTo>
                <a:lnTo>
                  <a:pt x="5804" y="21600"/>
                </a:lnTo>
                <a:lnTo>
                  <a:pt x="5804" y="12158"/>
                </a:lnTo>
                <a:cubicBezTo>
                  <a:pt x="5804" y="10369"/>
                  <a:pt x="8769" y="8918"/>
                  <a:pt x="12427" y="8918"/>
                </a:cubicBezTo>
                <a:lnTo>
                  <a:pt x="15110" y="8918"/>
                </a:lnTo>
                <a:lnTo>
                  <a:pt x="15110" y="12158"/>
                </a:lnTo>
                <a:close/>
              </a:path>
            </a:pathLst>
          </a:custGeom>
          <a:gradFill rotWithShape="1">
            <a:gsLst>
              <a:gs pos="0">
                <a:srgbClr val="BBE0E3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r-Latn-C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9" name="Rectangle 18"/>
          <p:cNvSpPr>
            <a:spLocks noChangeArrowheads="1"/>
          </p:cNvSpPr>
          <p:nvPr/>
        </p:nvSpPr>
        <p:spPr bwMode="auto">
          <a:xfrm>
            <a:off x="457200" y="4191000"/>
            <a:ext cx="2209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ctr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Raster</a:t>
            </a:r>
            <a:r>
              <a:rPr kumimoji="0" lang="sr-Latn-CS" sz="24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ska</a:t>
            </a:r>
            <a:r>
              <a: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 map</a:t>
            </a:r>
            <a:r>
              <a:rPr kumimoji="0" lang="sr-Latn-CS" sz="24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a</a:t>
            </a:r>
            <a:endParaRPr kumimoji="0" lang="en-US" sz="2400" b="1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0" name="Rectangle 19"/>
          <p:cNvSpPr>
            <a:spLocks noChangeArrowheads="1"/>
          </p:cNvSpPr>
          <p:nvPr/>
        </p:nvSpPr>
        <p:spPr bwMode="auto">
          <a:xfrm>
            <a:off x="6629400" y="4191000"/>
            <a:ext cx="2133600" cy="4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ctr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sr-Latn-CS" sz="24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Vektorski sloj</a:t>
            </a:r>
            <a:endParaRPr kumimoji="0" lang="en-US" sz="2400" b="1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846707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7"/>
          <p:cNvSpPr txBox="1">
            <a:spLocks/>
          </p:cNvSpPr>
          <p:nvPr/>
        </p:nvSpPr>
        <p:spPr>
          <a:xfrm>
            <a:off x="914400" y="3957282"/>
            <a:ext cx="7315200" cy="484631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4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 err="1" smtClean="0">
                <a:solidFill>
                  <a:srgbClr val="1982AF"/>
                </a:solidFill>
              </a:rPr>
              <a:t>Profesionalna</a:t>
            </a:r>
            <a:r>
              <a:rPr lang="en-US" dirty="0" smtClean="0">
                <a:solidFill>
                  <a:srgbClr val="1982AF"/>
                </a:solidFill>
              </a:rPr>
              <a:t> GIS re</a:t>
            </a:r>
            <a:r>
              <a:rPr lang="sr-Latn-RS" dirty="0" smtClean="0">
                <a:solidFill>
                  <a:srgbClr val="1982AF"/>
                </a:solidFill>
              </a:rPr>
              <a:t>šenja</a:t>
            </a:r>
            <a:endParaRPr lang="en-US" dirty="0">
              <a:solidFill>
                <a:srgbClr val="1982AF"/>
              </a:solidFill>
            </a:endParaRPr>
          </a:p>
        </p:txBody>
      </p:sp>
      <p:sp>
        <p:nvSpPr>
          <p:cNvPr id="4" name="Title 7"/>
          <p:cNvSpPr txBox="1">
            <a:spLocks/>
          </p:cNvSpPr>
          <p:nvPr/>
        </p:nvSpPr>
        <p:spPr>
          <a:xfrm>
            <a:off x="914400" y="4614441"/>
            <a:ext cx="7315200" cy="484631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4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sr-Latn-RS" sz="1600" dirty="0" smtClean="0">
                <a:solidFill>
                  <a:schemeClr val="accent6">
                    <a:lumMod val="50000"/>
                  </a:schemeClr>
                </a:solidFill>
              </a:rPr>
              <a:t>Autor: Prof. dr Dejan Rančić, Elektronski fakultet u Nišu</a:t>
            </a:r>
            <a:endParaRPr lang="en-US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97" y="223562"/>
            <a:ext cx="657503" cy="7914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07716" y="465516"/>
            <a:ext cx="5167224" cy="345057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sr-Latn-RS" b="1" dirty="0" smtClean="0">
                <a:solidFill>
                  <a:schemeClr val="accent3"/>
                </a:solidFill>
                <a:ea typeface="+mn-ea"/>
                <a:cs typeface="+mn-cs"/>
              </a:rPr>
              <a:t>RUDARSKO </a:t>
            </a:r>
          </a:p>
          <a:p>
            <a:pPr algn="l" eaLnBrk="0" hangingPunct="0">
              <a:lnSpc>
                <a:spcPts val="1800"/>
              </a:lnSpc>
            </a:pPr>
            <a:r>
              <a:rPr lang="sr-Latn-RS" b="1" dirty="0">
                <a:solidFill>
                  <a:schemeClr val="accent3"/>
                </a:solidFill>
              </a:rPr>
              <a:t> </a:t>
            </a:r>
            <a:r>
              <a:rPr lang="sr-Latn-RS" b="1" dirty="0" smtClean="0">
                <a:solidFill>
                  <a:schemeClr val="accent3"/>
                </a:solidFill>
              </a:rPr>
              <a:t>      </a:t>
            </a:r>
            <a:r>
              <a:rPr lang="sr-Latn-RS" b="1" dirty="0" smtClean="0">
                <a:solidFill>
                  <a:schemeClr val="accent3"/>
                </a:solidFill>
                <a:ea typeface="+mn-ea"/>
                <a:cs typeface="+mn-cs"/>
              </a:rPr>
              <a:t>GEOLOŠKI</a:t>
            </a:r>
            <a:r>
              <a:rPr lang="sr-Latn-RS" sz="1200" b="1" dirty="0" smtClean="0">
                <a:solidFill>
                  <a:schemeClr val="accent3"/>
                </a:solidFill>
              </a:rPr>
              <a:t> </a:t>
            </a:r>
            <a:r>
              <a:rPr lang="sr-Latn-RS" sz="1400" b="1" dirty="0" smtClean="0">
                <a:solidFill>
                  <a:schemeClr val="tx2"/>
                </a:solidFill>
                <a:ea typeface="+mn-ea"/>
                <a:cs typeface="+mn-cs"/>
              </a:rPr>
              <a:t>FAKULTET</a:t>
            </a:r>
            <a:endParaRPr lang="en-US" b="1" dirty="0" smtClean="0">
              <a:solidFill>
                <a:schemeClr val="tx2"/>
              </a:solidFill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61187" y="551365"/>
            <a:ext cx="2544790" cy="42342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r" eaLnBrk="0" hangingPunct="0">
              <a:lnSpc>
                <a:spcPts val="1800"/>
              </a:lnSpc>
            </a:pPr>
            <a:r>
              <a:rPr lang="sr-Latn-RS" sz="1400" b="1" dirty="0" smtClean="0">
                <a:solidFill>
                  <a:srgbClr val="000000"/>
                </a:solidFill>
                <a:ea typeface="+mn-ea"/>
                <a:cs typeface="+mn-cs"/>
              </a:rPr>
              <a:t>Beograd, 20. Novembar 2013.</a:t>
            </a:r>
          </a:p>
          <a:p>
            <a:pPr algn="r" eaLnBrk="0" hangingPunct="0">
              <a:lnSpc>
                <a:spcPts val="1800"/>
              </a:lnSpc>
            </a:pPr>
            <a:r>
              <a:rPr lang="sr-Latn-RS" sz="1400" b="1" dirty="0" smtClean="0">
                <a:hlinkClick r:id="rId3"/>
              </a:rPr>
              <a:t>http://gisday.rgf.rs</a:t>
            </a:r>
            <a:endParaRPr lang="en-US" sz="1400" b="1" dirty="0" smtClean="0"/>
          </a:p>
        </p:txBody>
      </p:sp>
      <p:pic>
        <p:nvPicPr>
          <p:cNvPr id="8" name="Picture 7" descr="gisla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416" y="1078637"/>
            <a:ext cx="1280137" cy="1155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 txBox="1">
            <a:spLocks noChangeArrowheads="1"/>
          </p:cNvSpPr>
          <p:nvPr/>
        </p:nvSpPr>
        <p:spPr bwMode="auto">
          <a:xfrm>
            <a:off x="1057275" y="1165156"/>
            <a:ext cx="3514725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000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Laboratorija za računarsku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kern="0" dirty="0" smtClean="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rPr>
              <a:t>g</a:t>
            </a:r>
            <a:r>
              <a:rPr lang="pl-PL" sz="1400" b="1" kern="0" dirty="0" smtClean="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rPr>
              <a:t>rafiku i GIS</a:t>
            </a:r>
            <a:endParaRPr kumimoji="0" lang="pl-PL" sz="1400" b="1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14325" y="695325"/>
            <a:ext cx="68580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CS" sz="3200" b="1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ＭＳ Ｐゴシック"/>
              </a:rPr>
              <a:t>Prostorni upiti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Verdana"/>
              <a:ea typeface="ＭＳ Ｐゴシック"/>
            </a:endParaRPr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0" y="1905000"/>
            <a:ext cx="2960688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sr-Latn-C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</a:rPr>
              <a:t>Svi slojevi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333333"/>
              </a:solidFill>
              <a:effectLst/>
              <a:uLnTx/>
              <a:uFillTx/>
            </a:endParaRPr>
          </a:p>
          <a:p>
            <a:pPr marL="742950" marR="0" lvl="1" indent="-28575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sr-Latn-C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</a:rPr>
              <a:t>Selekcija tačke</a:t>
            </a:r>
          </a:p>
          <a:p>
            <a:pPr marL="742950" marR="0" lvl="1" indent="-28575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sr-Latn-C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</a:rPr>
              <a:t>Selekcija oblasti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</a:endParaRPr>
          </a:p>
          <a:p>
            <a:pPr marL="342900" marR="0" lvl="0" indent="-34290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sr-Latn-C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</a:rPr>
              <a:t>Svi vidljivi slojevi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333333"/>
              </a:solidFill>
              <a:effectLst/>
              <a:uLnTx/>
              <a:uFillTx/>
            </a:endParaRPr>
          </a:p>
          <a:p>
            <a:pPr marL="742950" marR="0" lvl="1" indent="-28575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sr-Latn-C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</a:rPr>
              <a:t>Selekcija tačke</a:t>
            </a:r>
          </a:p>
          <a:p>
            <a:pPr marL="742950" marR="0" lvl="1" indent="-28575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sr-Latn-C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</a:rPr>
              <a:t>Selekcija oblasti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</a:endParaRPr>
          </a:p>
        </p:txBody>
      </p:sp>
      <p:pic>
        <p:nvPicPr>
          <p:cNvPr id="4" name="Picture 7" descr="Selekcija-oblast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47170" y="1182688"/>
            <a:ext cx="5744526" cy="3984625"/>
          </a:xfrm>
          <a:prstGeom prst="rect">
            <a:avLst/>
          </a:prstGeom>
          <a:noFill/>
          <a:ln w="38100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5" name="Picture 8" descr="SelectBBo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89763" y="3935413"/>
            <a:ext cx="249237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7734272" y="1263650"/>
            <a:ext cx="1174750" cy="3822700"/>
          </a:xfrm>
          <a:prstGeom prst="rect">
            <a:avLst/>
          </a:prstGeom>
          <a:noFill/>
          <a:ln w="635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r-Latn-C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7" name="AutoShape 10"/>
          <p:cNvSpPr>
            <a:spLocks noChangeArrowheads="1"/>
          </p:cNvSpPr>
          <p:nvPr/>
        </p:nvSpPr>
        <p:spPr bwMode="auto">
          <a:xfrm rot="5388604" flipH="1">
            <a:off x="7902404" y="5041989"/>
            <a:ext cx="442912" cy="533400"/>
          </a:xfrm>
          <a:custGeom>
            <a:avLst/>
            <a:gdLst>
              <a:gd name="T0" fmla="*/ 130273126 w 21600"/>
              <a:gd name="T1" fmla="*/ 0 h 21600"/>
              <a:gd name="T2" fmla="*/ 130273126 w 21600"/>
              <a:gd name="T3" fmla="*/ 183087953 h 21600"/>
              <a:gd name="T4" fmla="*/ 25020039 w 21600"/>
              <a:gd name="T5" fmla="*/ 325275598 h 21600"/>
              <a:gd name="T6" fmla="*/ 186227942 w 21600"/>
              <a:gd name="T7" fmla="*/ 91544273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3240 h 21600"/>
              <a:gd name="T14" fmla="*/ 18569 w 21600"/>
              <a:gd name="T15" fmla="*/ 891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10" y="0"/>
                </a:lnTo>
                <a:lnTo>
                  <a:pt x="15110" y="3240"/>
                </a:lnTo>
                <a:lnTo>
                  <a:pt x="12427" y="3240"/>
                </a:lnTo>
                <a:cubicBezTo>
                  <a:pt x="5564" y="3240"/>
                  <a:pt x="0" y="7233"/>
                  <a:pt x="0" y="12158"/>
                </a:cubicBezTo>
                <a:lnTo>
                  <a:pt x="0" y="21600"/>
                </a:lnTo>
                <a:lnTo>
                  <a:pt x="5804" y="21600"/>
                </a:lnTo>
                <a:lnTo>
                  <a:pt x="5804" y="12158"/>
                </a:lnTo>
                <a:cubicBezTo>
                  <a:pt x="5804" y="10369"/>
                  <a:pt x="8769" y="8918"/>
                  <a:pt x="12427" y="8918"/>
                </a:cubicBezTo>
                <a:lnTo>
                  <a:pt x="15110" y="8918"/>
                </a:lnTo>
                <a:lnTo>
                  <a:pt x="15110" y="12158"/>
                </a:lnTo>
                <a:close/>
              </a:path>
            </a:pathLst>
          </a:custGeom>
          <a:gradFill rotWithShape="1">
            <a:gsLst>
              <a:gs pos="0">
                <a:srgbClr val="BBE0E3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r-Latn-C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4038600" y="5227677"/>
            <a:ext cx="38100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r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sr-Latn-C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</a:rPr>
              <a:t>Rezultat prostornog upita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846707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Pretrazivanj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5212" y="1101249"/>
            <a:ext cx="3659188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7" descr="Pretrazivanje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1012" y="4454049"/>
            <a:ext cx="6705600" cy="206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AutoShape 9"/>
          <p:cNvSpPr>
            <a:spLocks noChangeArrowheads="1"/>
          </p:cNvSpPr>
          <p:nvPr/>
        </p:nvSpPr>
        <p:spPr bwMode="auto">
          <a:xfrm rot="5400000">
            <a:off x="4912518" y="2914968"/>
            <a:ext cx="1338263" cy="14128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690176427 w 21600"/>
              <a:gd name="T5" fmla="*/ 2147483647 h 21600"/>
              <a:gd name="T6" fmla="*/ 2147483647 w 21600"/>
              <a:gd name="T7" fmla="*/ 1701305490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3240 h 21600"/>
              <a:gd name="T14" fmla="*/ 18569 w 21600"/>
              <a:gd name="T15" fmla="*/ 891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10" y="0"/>
                </a:lnTo>
                <a:lnTo>
                  <a:pt x="15110" y="3240"/>
                </a:lnTo>
                <a:lnTo>
                  <a:pt x="12427" y="3240"/>
                </a:lnTo>
                <a:cubicBezTo>
                  <a:pt x="5564" y="3240"/>
                  <a:pt x="0" y="7233"/>
                  <a:pt x="0" y="12158"/>
                </a:cubicBezTo>
                <a:lnTo>
                  <a:pt x="0" y="21600"/>
                </a:lnTo>
                <a:lnTo>
                  <a:pt x="5804" y="21600"/>
                </a:lnTo>
                <a:lnTo>
                  <a:pt x="5804" y="12158"/>
                </a:lnTo>
                <a:cubicBezTo>
                  <a:pt x="5804" y="10369"/>
                  <a:pt x="8769" y="8918"/>
                  <a:pt x="12427" y="8918"/>
                </a:cubicBezTo>
                <a:lnTo>
                  <a:pt x="15110" y="8918"/>
                </a:lnTo>
                <a:lnTo>
                  <a:pt x="15110" y="12158"/>
                </a:lnTo>
                <a:close/>
              </a:path>
            </a:pathLst>
          </a:custGeom>
          <a:gradFill rotWithShape="1">
            <a:gsLst>
              <a:gs pos="0">
                <a:srgbClr val="BBE0E3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r-Latn-C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3198812" y="2396649"/>
            <a:ext cx="1355725" cy="849313"/>
          </a:xfrm>
          <a:prstGeom prst="rect">
            <a:avLst/>
          </a:prstGeom>
          <a:noFill/>
          <a:ln w="635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r-Latn-C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6" name="AutoShape 11"/>
          <p:cNvSpPr>
            <a:spLocks noChangeArrowheads="1"/>
          </p:cNvSpPr>
          <p:nvPr/>
        </p:nvSpPr>
        <p:spPr bwMode="auto">
          <a:xfrm rot="10800000">
            <a:off x="4799012" y="2091849"/>
            <a:ext cx="442913" cy="533400"/>
          </a:xfrm>
          <a:custGeom>
            <a:avLst/>
            <a:gdLst>
              <a:gd name="T0" fmla="*/ 130274159 w 21600"/>
              <a:gd name="T1" fmla="*/ 0 h 21600"/>
              <a:gd name="T2" fmla="*/ 130274159 w 21600"/>
              <a:gd name="T3" fmla="*/ 183087953 h 21600"/>
              <a:gd name="T4" fmla="*/ 25020157 w 21600"/>
              <a:gd name="T5" fmla="*/ 325275598 h 21600"/>
              <a:gd name="T6" fmla="*/ 186229183 w 21600"/>
              <a:gd name="T7" fmla="*/ 91544273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3240 h 21600"/>
              <a:gd name="T14" fmla="*/ 18569 w 21600"/>
              <a:gd name="T15" fmla="*/ 891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10" y="0"/>
                </a:lnTo>
                <a:lnTo>
                  <a:pt x="15110" y="3240"/>
                </a:lnTo>
                <a:lnTo>
                  <a:pt x="12427" y="3240"/>
                </a:lnTo>
                <a:cubicBezTo>
                  <a:pt x="5564" y="3240"/>
                  <a:pt x="0" y="7233"/>
                  <a:pt x="0" y="12158"/>
                </a:cubicBezTo>
                <a:lnTo>
                  <a:pt x="0" y="21600"/>
                </a:lnTo>
                <a:lnTo>
                  <a:pt x="5804" y="21600"/>
                </a:lnTo>
                <a:lnTo>
                  <a:pt x="5804" y="12158"/>
                </a:lnTo>
                <a:cubicBezTo>
                  <a:pt x="5804" y="10369"/>
                  <a:pt x="8769" y="8918"/>
                  <a:pt x="12427" y="8918"/>
                </a:cubicBezTo>
                <a:lnTo>
                  <a:pt x="15110" y="8918"/>
                </a:lnTo>
                <a:lnTo>
                  <a:pt x="15110" y="12158"/>
                </a:lnTo>
                <a:close/>
              </a:path>
            </a:pathLst>
          </a:custGeom>
          <a:gradFill rotWithShape="1">
            <a:gsLst>
              <a:gs pos="0">
                <a:srgbClr val="BBE0E3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r-Latn-C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4972050" y="1634649"/>
            <a:ext cx="28194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sr-Latn-CS" sz="20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Uslov pretraživanja</a:t>
            </a:r>
            <a:endParaRPr kumimoji="0" lang="en-US" sz="20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8" name="Rectangle 13"/>
          <p:cNvSpPr>
            <a:spLocks noChangeArrowheads="1"/>
          </p:cNvSpPr>
          <p:nvPr/>
        </p:nvSpPr>
        <p:spPr bwMode="auto">
          <a:xfrm>
            <a:off x="6323012" y="3128176"/>
            <a:ext cx="32004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sr-Latn-CS" sz="20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Rezultat pretraživanja</a:t>
            </a:r>
            <a:endParaRPr kumimoji="0" lang="en-US" sz="2000" b="1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76250" y="148755"/>
            <a:ext cx="8229600" cy="981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CS" sz="2400" b="1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ＭＳ Ｐゴシック"/>
              </a:rPr>
              <a:t>Napredno pretraživanje objekata po slojevima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Verdana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9846707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438150" y="266700"/>
            <a:ext cx="8229600" cy="1252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CS" sz="2400" b="1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ＭＳ Ｐゴシック"/>
              </a:rPr>
              <a:t>Korisnički interfejs za podešavanje stilova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Verdana"/>
              <a:ea typeface="ＭＳ Ｐゴシック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90500" y="1587500"/>
            <a:ext cx="30384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sr-Latn-C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</a:rPr>
              <a:t>Dijalozi za podešavanje stilova su izuzetno laki za korišćenje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</a:endParaRP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663950"/>
            <a:ext cx="3429000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Glavni dijalo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1454150"/>
            <a:ext cx="5562600" cy="301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7000" y="4806950"/>
            <a:ext cx="3200400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8356" y="5185078"/>
            <a:ext cx="2971800" cy="1136650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846707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457200" y="682125"/>
            <a:ext cx="37973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sr-Latn-CS" sz="2400" b="1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  <a:ea typeface="ＭＳ Ｐゴシック"/>
              </a:rPr>
              <a:t> Merenje na mapi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Verdana"/>
              <a:ea typeface="ＭＳ Ｐゴシック"/>
            </a:endParaRPr>
          </a:p>
        </p:txBody>
      </p:sp>
      <p:pic>
        <p:nvPicPr>
          <p:cNvPr id="3" name="Picture 5" descr="Merenj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1923550"/>
            <a:ext cx="3810000" cy="36163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6" descr="Merenj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923550"/>
            <a:ext cx="3810000" cy="36163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381000" y="1223462"/>
            <a:ext cx="28194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sr-Latn-C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Rastojanje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4572000" y="1223462"/>
            <a:ext cx="28194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sr-Latn-C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Površina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57200" y="-98925"/>
            <a:ext cx="8229600" cy="9239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Bef>
                <a:spcPct val="0"/>
              </a:spcBef>
              <a:defRPr/>
            </a:pPr>
            <a:r>
              <a:rPr lang="sr-Latn-CS" sz="3200" b="1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  <a:cs typeface="+mj-cs"/>
              </a:rPr>
              <a:t>Osnovni</a:t>
            </a:r>
            <a:r>
              <a:rPr lang="sr-Latn-CS" sz="3200" b="1" dirty="0" smtClean="0">
                <a:solidFill>
                  <a:srgbClr val="333399"/>
                </a:solidFill>
                <a:latin typeface="Verdana"/>
                <a:cs typeface="+mj-cs"/>
              </a:rPr>
              <a:t> </a:t>
            </a:r>
            <a:r>
              <a:rPr lang="sr-Latn-CS" sz="3200" b="1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  <a:cs typeface="+mj-cs"/>
              </a:rPr>
              <a:t>GIS alati</a:t>
            </a:r>
            <a:endParaRPr lang="en-US" sz="3200" b="1" dirty="0" smtClean="0">
              <a:solidFill>
                <a:srgbClr val="000000">
                  <a:lumMod val="65000"/>
                  <a:lumOff val="35000"/>
                </a:srgbClr>
              </a:solidFill>
              <a:latin typeface="Verdan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846707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/>
          </p:cNvSpPr>
          <p:nvPr/>
        </p:nvSpPr>
        <p:spPr bwMode="auto">
          <a:xfrm>
            <a:off x="457200" y="609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3200" b="1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ＭＳ Ｐゴシック"/>
              </a:rPr>
              <a:t>Specijalizovani GIS alati</a:t>
            </a:r>
            <a:endParaRPr kumimoji="0" lang="pl-PL" sz="3200" b="1" i="0" u="none" strike="noStrike" kern="0" cap="none" spc="0" normalizeH="0" baseline="0" noProof="0" dirty="0" smtClean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Verdana"/>
              <a:ea typeface="ＭＳ Ｐゴシック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1000" y="1828800"/>
            <a:ext cx="826135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Courier New" pitchFamily="49" charset="0"/>
              <a:buChar char="o"/>
            </a:pPr>
            <a:r>
              <a:rPr lang="sr-Latn-RS" sz="2000" b="1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Verdana"/>
              </a:rPr>
              <a:t> Analiza plavljenja</a:t>
            </a:r>
            <a:endParaRPr lang="en-US" sz="2000" b="1" dirty="0" smtClean="0">
              <a:solidFill>
                <a:srgbClr val="000000">
                  <a:lumMod val="50000"/>
                  <a:lumOff val="50000"/>
                </a:srgbClr>
              </a:solidFill>
              <a:latin typeface="Verdana"/>
            </a:endParaRPr>
          </a:p>
          <a:p>
            <a:pPr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Courier New" pitchFamily="49" charset="0"/>
              <a:buChar char="o"/>
            </a:pPr>
            <a:r>
              <a:rPr lang="sr-Latn-RS" sz="2000" b="1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Verdana"/>
              </a:rPr>
              <a:t> Proračun telekomunikacionih linkova</a:t>
            </a:r>
            <a:endParaRPr lang="en-US" sz="2000" b="1" dirty="0" smtClean="0">
              <a:solidFill>
                <a:srgbClr val="000000">
                  <a:lumMod val="50000"/>
                  <a:lumOff val="50000"/>
                </a:srgbClr>
              </a:solidFill>
              <a:latin typeface="Verdana"/>
            </a:endParaRPr>
          </a:p>
          <a:p>
            <a:pPr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Courier New" pitchFamily="49" charset="0"/>
              <a:buChar char="o"/>
            </a:pPr>
            <a:r>
              <a:rPr lang="sr-Latn-RS" sz="2000" b="1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Verdana"/>
              </a:rPr>
              <a:t> Projektovanje radarskih mreža</a:t>
            </a:r>
            <a:endParaRPr lang="en-US" sz="2000" b="1" dirty="0" smtClean="0">
              <a:solidFill>
                <a:srgbClr val="000000">
                  <a:lumMod val="50000"/>
                  <a:lumOff val="50000"/>
                </a:srgbClr>
              </a:solidFill>
              <a:latin typeface="Verdana"/>
            </a:endParaRPr>
          </a:p>
          <a:p>
            <a:pPr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Courier New" pitchFamily="49" charset="0"/>
              <a:buChar char="o"/>
            </a:pPr>
            <a:r>
              <a:rPr lang="sr-Latn-RS" sz="2000" b="1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Verdana"/>
              </a:rPr>
              <a:t> Digitalna obrada radarskih signala u realnom vremenu</a:t>
            </a:r>
            <a:endParaRPr lang="en-US" sz="2000" b="1" dirty="0" smtClean="0">
              <a:solidFill>
                <a:srgbClr val="000000">
                  <a:lumMod val="50000"/>
                  <a:lumOff val="50000"/>
                </a:srgbClr>
              </a:solidFill>
              <a:latin typeface="Verdana"/>
            </a:endParaRPr>
          </a:p>
          <a:p>
            <a:pPr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Courier New" pitchFamily="49" charset="0"/>
              <a:buChar char="o"/>
            </a:pPr>
            <a:r>
              <a:rPr lang="en-US" sz="2000" b="1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Verdana"/>
              </a:rPr>
              <a:t> Rad </a:t>
            </a:r>
            <a:r>
              <a:rPr lang="en-US" sz="2000" b="1" dirty="0" err="1" smtClean="0">
                <a:solidFill>
                  <a:srgbClr val="000000">
                    <a:lumMod val="50000"/>
                    <a:lumOff val="50000"/>
                  </a:srgbClr>
                </a:solidFill>
                <a:latin typeface="Verdana"/>
              </a:rPr>
              <a:t>sa</a:t>
            </a:r>
            <a:r>
              <a:rPr lang="en-US" sz="2000" b="1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Verdana"/>
              </a:rPr>
              <a:t> </a:t>
            </a:r>
            <a:r>
              <a:rPr lang="en-US" sz="2000" b="1" dirty="0" err="1" smtClean="0">
                <a:solidFill>
                  <a:srgbClr val="000000">
                    <a:lumMod val="50000"/>
                    <a:lumOff val="50000"/>
                  </a:srgbClr>
                </a:solidFill>
                <a:latin typeface="Verdana"/>
              </a:rPr>
              <a:t>mre</a:t>
            </a:r>
            <a:r>
              <a:rPr lang="sr-Latn-RS" sz="2000" b="1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Verdana"/>
              </a:rPr>
              <a:t>žnom infrastrukturom</a:t>
            </a:r>
            <a:endParaRPr lang="en-US" sz="2000" b="1" dirty="0" smtClean="0">
              <a:solidFill>
                <a:srgbClr val="000000">
                  <a:lumMod val="50000"/>
                  <a:lumOff val="50000"/>
                </a:srgbClr>
              </a:solidFill>
              <a:latin typeface="Verdana"/>
            </a:endParaRPr>
          </a:p>
          <a:p>
            <a:pPr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Courier New" pitchFamily="49" charset="0"/>
              <a:buChar char="o"/>
            </a:pPr>
            <a:r>
              <a:rPr lang="sr-Latn-RS" sz="2000" b="1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Verdana"/>
              </a:rPr>
              <a:t> Praćenje pokretnih objekata</a:t>
            </a:r>
          </a:p>
          <a:p>
            <a:pPr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Courier New" pitchFamily="49" charset="0"/>
              <a:buChar char="o"/>
            </a:pPr>
            <a:r>
              <a:rPr lang="sr-Latn-RS" sz="2000" b="1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Verdana"/>
              </a:rPr>
              <a:t> Integracija sa sistemima virtuelne realnosti</a:t>
            </a:r>
          </a:p>
          <a:p>
            <a:pPr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Courier New" pitchFamily="49" charset="0"/>
              <a:buChar char="o"/>
            </a:pPr>
            <a:r>
              <a:rPr lang="sr-Latn-RS" sz="2000" b="1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Verdana"/>
              </a:rPr>
              <a:t> Integracija sa sistemima za video nadzor</a:t>
            </a:r>
          </a:p>
          <a:p>
            <a:pPr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Courier New" pitchFamily="49" charset="0"/>
              <a:buChar char="o"/>
            </a:pPr>
            <a:r>
              <a:rPr lang="sr-Latn-RS" sz="2000" b="1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Verdana"/>
              </a:rPr>
              <a:t> ...</a:t>
            </a:r>
            <a:endParaRPr lang="pl-PL" sz="3200" b="1" dirty="0">
              <a:solidFill>
                <a:srgbClr val="000000">
                  <a:lumMod val="50000"/>
                  <a:lumOff val="50000"/>
                </a:srgbClr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9846707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52424" y="311818"/>
            <a:ext cx="661987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CS" sz="3200" b="1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ＭＳ Ｐゴシック"/>
              </a:rPr>
              <a:t>Analiza plavljenja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Verdana"/>
              <a:ea typeface="ＭＳ Ｐゴシック"/>
            </a:endParaRP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81000" y="1243682"/>
            <a:ext cx="41148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sr-Latn-C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Početna situacija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4572000" y="1243682"/>
            <a:ext cx="39624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sr-Latn-C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Poplavljena oblast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pic>
        <p:nvPicPr>
          <p:cNvPr id="5" name="Picture 7" descr="Plavljenj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40275" y="1864395"/>
            <a:ext cx="3870325" cy="3767137"/>
          </a:xfrm>
          <a:prstGeom prst="rect">
            <a:avLst/>
          </a:prstGeom>
          <a:noFill/>
          <a:ln w="50800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6" name="Picture 8" descr="Plavljenj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853282"/>
            <a:ext cx="3868738" cy="3762375"/>
          </a:xfrm>
          <a:prstGeom prst="rect">
            <a:avLst/>
          </a:prstGeom>
          <a:noFill/>
          <a:ln w="50800">
            <a:solidFill>
              <a:srgbClr val="FFFFFF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846707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457200" y="715617"/>
            <a:ext cx="8229600" cy="676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sr-Latn-CS" sz="2400" b="1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Verdana"/>
                <a:ea typeface="ＭＳ Ｐゴシック"/>
              </a:rPr>
              <a:t> Analiza profila terena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Verdana"/>
              <a:ea typeface="ＭＳ Ｐゴシック"/>
            </a:endParaRPr>
          </a:p>
        </p:txBody>
      </p:sp>
      <p:pic>
        <p:nvPicPr>
          <p:cNvPr id="3" name="Picture 7" descr="Profil-teren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6775" y="1353792"/>
            <a:ext cx="6918771" cy="41830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57200" y="-198783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Bef>
                <a:spcPct val="0"/>
              </a:spcBef>
              <a:defRPr/>
            </a:pPr>
            <a:r>
              <a:rPr lang="sr-Latn-CS" sz="3200" b="1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  <a:cs typeface="+mj-cs"/>
              </a:rPr>
              <a:t>Proračun TK </a:t>
            </a:r>
            <a:r>
              <a:rPr lang="sr-Latn-CS" sz="3200" b="1" dirty="0" err="1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  <a:cs typeface="+mj-cs"/>
              </a:rPr>
              <a:t>linkova</a:t>
            </a:r>
            <a:endParaRPr lang="en-US" sz="3200" b="1" dirty="0" smtClean="0">
              <a:solidFill>
                <a:srgbClr val="000000">
                  <a:lumMod val="65000"/>
                  <a:lumOff val="35000"/>
                </a:srgbClr>
              </a:solidFill>
              <a:latin typeface="Verdan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846707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461962" y="113306"/>
            <a:ext cx="8229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CS" sz="3600" b="1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ＭＳ Ｐゴシック"/>
              </a:rPr>
              <a:t>Analiza optičke vidljivosti</a:t>
            </a:r>
            <a:endParaRPr kumimoji="0" lang="en-US" sz="3600" b="1" i="0" u="none" strike="noStrike" kern="0" cap="none" spc="0" normalizeH="0" baseline="0" noProof="0" dirty="0" smtClean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Verdana"/>
              <a:ea typeface="ＭＳ Ｐゴシック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85762" y="1367431"/>
            <a:ext cx="41148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sr-Latn-CS" sz="28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Početna situacija</a:t>
            </a:r>
            <a:endParaRPr kumimoji="0" lang="en-US" sz="28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4500562" y="1367431"/>
            <a:ext cx="41148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sr-Latn-C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Vidljiva oblast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pic>
        <p:nvPicPr>
          <p:cNvPr id="5" name="Picture 7" descr="Vidljivost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52962" y="1977031"/>
            <a:ext cx="3887788" cy="35464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8" descr="Vidljivost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" y="1965919"/>
            <a:ext cx="3886200" cy="35448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46707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 txBox="1">
            <a:spLocks noChangeArrowheads="1"/>
          </p:cNvSpPr>
          <p:nvPr/>
        </p:nvSpPr>
        <p:spPr bwMode="auto">
          <a:xfrm>
            <a:off x="590550" y="808382"/>
            <a:ext cx="8382000" cy="609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+mj-lt"/>
                <a:ea typeface="+mj-ea"/>
                <a:cs typeface="ＭＳ Ｐゴシック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  <a:cs typeface="ＭＳ Ｐゴシック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  <a:cs typeface="ＭＳ Ｐゴシック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  <a:cs typeface="ＭＳ Ｐゴシック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  <a:cs typeface="ＭＳ Ｐゴシック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</a:defRPr>
            </a:lvl9pPr>
          </a:lstStyle>
          <a:p>
            <a:pPr defTabSz="914400" eaLnBrk="1" hangingPunct="1">
              <a:defRPr/>
            </a:pPr>
            <a:r>
              <a:rPr lang="sr-Latn-RS" sz="2800" kern="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</a:rPr>
              <a:t>Proračun diverziti sistema u prisustvu Rajsovog fedinga</a:t>
            </a:r>
            <a:r>
              <a:rPr lang="en-US" sz="2800" kern="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</a:rPr>
              <a:t/>
            </a:r>
            <a:br>
              <a:rPr lang="en-US" sz="2800" kern="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</a:rPr>
            </a:br>
            <a:endParaRPr lang="en-US" kern="0" dirty="0" smtClean="0">
              <a:solidFill>
                <a:srgbClr val="000000">
                  <a:lumMod val="65000"/>
                  <a:lumOff val="35000"/>
                </a:srgbClr>
              </a:solidFill>
              <a:latin typeface="Verdana"/>
            </a:endParaRPr>
          </a:p>
        </p:txBody>
      </p:sp>
      <p:sp>
        <p:nvSpPr>
          <p:cNvPr id="3" name="Slide Number Placeholder 1"/>
          <p:cNvSpPr txBox="1">
            <a:spLocks/>
          </p:cNvSpPr>
          <p:nvPr/>
        </p:nvSpPr>
        <p:spPr bwMode="auto">
          <a:xfrm>
            <a:off x="6969125" y="6694832"/>
            <a:ext cx="19050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pl-PL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bg1"/>
                </a:solidFill>
                <a:latin typeface="+mn-lt"/>
                <a:ea typeface="ＭＳ Ｐゴシック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9pPr>
          </a:lstStyle>
          <a:p>
            <a:pPr defTabSz="914400">
              <a:defRPr/>
            </a:pPr>
            <a:fld id="{650AE957-93AF-4297-A72C-4394731618E7}" type="slidenum">
              <a:rPr lang="pl-PL" smtClean="0">
                <a:solidFill>
                  <a:srgbClr val="FFFFFF"/>
                </a:solidFill>
                <a:latin typeface="Verdana"/>
              </a:rPr>
              <a:pPr defTabSz="914400">
                <a:defRPr/>
              </a:pPr>
              <a:t>28</a:t>
            </a:fld>
            <a:endParaRPr lang="pl-PL" dirty="0">
              <a:solidFill>
                <a:srgbClr val="FFFFFF"/>
              </a:solidFill>
              <a:latin typeface="Verdana"/>
            </a:endParaRPr>
          </a:p>
        </p:txBody>
      </p:sp>
      <p:pic>
        <p:nvPicPr>
          <p:cNvPr id="4" name="Picture 544" descr="NCopy of 0001-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3950" y="1941857"/>
            <a:ext cx="7162800" cy="436249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846707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485775" y="1381125"/>
            <a:ext cx="8229600" cy="386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9906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1400" b="1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182563" indent="-3175" algn="l" defTabSz="9906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defRPr sz="1200">
                <a:solidFill>
                  <a:schemeClr val="bg2"/>
                </a:solidFill>
                <a:latin typeface="+mn-lt"/>
                <a:ea typeface="+mj-ea"/>
              </a:defRPr>
            </a:lvl2pPr>
            <a:lvl3pPr marL="541338" indent="-179388" algn="l" defTabSz="9906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n"/>
              <a:defRPr sz="1200">
                <a:solidFill>
                  <a:schemeClr val="bg2"/>
                </a:solidFill>
                <a:latin typeface="+mn-lt"/>
                <a:ea typeface="+mj-ea"/>
              </a:defRPr>
            </a:lvl3pPr>
            <a:lvl4pPr marL="898525" indent="-177800" algn="l" defTabSz="990600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itchFamily="18" charset="2"/>
              <a:buChar char=""/>
              <a:defRPr sz="1200">
                <a:solidFill>
                  <a:schemeClr val="bg2"/>
                </a:solidFill>
                <a:latin typeface="+mn-lt"/>
                <a:ea typeface="+mj-ea"/>
              </a:defRPr>
            </a:lvl4pPr>
            <a:lvl5pPr marL="2808288" indent="-119063" algn="l" defTabSz="990600" rtl="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200">
                <a:solidFill>
                  <a:srgbClr val="545454"/>
                </a:solidFill>
                <a:latin typeface="+mn-lt"/>
                <a:ea typeface="+mj-ea"/>
              </a:defRPr>
            </a:lvl5pPr>
            <a:lvl6pPr marL="3265488" indent="-119063" algn="l" defTabSz="990600" rtl="0" fontAlgn="base">
              <a:spcBef>
                <a:spcPct val="20000"/>
              </a:spcBef>
              <a:spcAft>
                <a:spcPct val="0"/>
              </a:spcAft>
              <a:buFont typeface="Times" pitchFamily="-60" charset="0"/>
              <a:buChar char="•"/>
              <a:defRPr sz="1200">
                <a:solidFill>
                  <a:srgbClr val="545454"/>
                </a:solidFill>
                <a:latin typeface="+mn-lt"/>
                <a:ea typeface="+mj-ea"/>
              </a:defRPr>
            </a:lvl6pPr>
            <a:lvl7pPr marL="3722688" indent="-119063" algn="l" defTabSz="990600" rtl="0" fontAlgn="base">
              <a:spcBef>
                <a:spcPct val="20000"/>
              </a:spcBef>
              <a:spcAft>
                <a:spcPct val="0"/>
              </a:spcAft>
              <a:buFont typeface="Times" pitchFamily="-60" charset="0"/>
              <a:buChar char="•"/>
              <a:defRPr sz="1200">
                <a:solidFill>
                  <a:srgbClr val="545454"/>
                </a:solidFill>
                <a:latin typeface="+mn-lt"/>
                <a:ea typeface="+mj-ea"/>
              </a:defRPr>
            </a:lvl7pPr>
            <a:lvl8pPr marL="4179888" indent="-119063" algn="l" defTabSz="990600" rtl="0" fontAlgn="base">
              <a:spcBef>
                <a:spcPct val="20000"/>
              </a:spcBef>
              <a:spcAft>
                <a:spcPct val="0"/>
              </a:spcAft>
              <a:buFont typeface="Times" pitchFamily="-60" charset="0"/>
              <a:buChar char="•"/>
              <a:defRPr sz="1200">
                <a:solidFill>
                  <a:srgbClr val="545454"/>
                </a:solidFill>
                <a:latin typeface="+mn-lt"/>
                <a:ea typeface="+mj-ea"/>
              </a:defRPr>
            </a:lvl8pPr>
            <a:lvl9pPr marL="4637088" indent="-119063" algn="l" defTabSz="990600" rtl="0" fontAlgn="base">
              <a:spcBef>
                <a:spcPct val="20000"/>
              </a:spcBef>
              <a:spcAft>
                <a:spcPct val="0"/>
              </a:spcAft>
              <a:buFont typeface="Times" pitchFamily="-60" charset="0"/>
              <a:buChar char="•"/>
              <a:defRPr sz="1200">
                <a:solidFill>
                  <a:srgbClr val="545454"/>
                </a:solidFill>
                <a:latin typeface="+mn-lt"/>
                <a:ea typeface="+mj-ea"/>
              </a:defRPr>
            </a:lvl9pPr>
          </a:lstStyle>
          <a:p>
            <a:pPr marL="342900" marR="0" lvl="0" indent="-342900" algn="l" defTabSz="9906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sr-Latn-CS" sz="2000" b="1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Verdana"/>
              </a:rPr>
              <a:t>Kontinualno kretanje kroz </a:t>
            </a:r>
            <a:r>
              <a:rPr kumimoji="0" lang="en-US" sz="2000" b="1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Verdana"/>
              </a:rPr>
              <a:t>3D virtual</a:t>
            </a:r>
            <a:r>
              <a:rPr kumimoji="0" lang="sr-Latn-CS" sz="2000" b="1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Verdana"/>
              </a:rPr>
              <a:t>no</a:t>
            </a:r>
            <a:r>
              <a:rPr kumimoji="0" lang="en-US" sz="2000" b="1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Verdana"/>
              </a:rPr>
              <a:t> </a:t>
            </a:r>
            <a:r>
              <a:rPr kumimoji="0" lang="sr-Latn-CS" sz="2000" b="1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Verdana"/>
              </a:rPr>
              <a:t>okruženje</a:t>
            </a:r>
            <a:endParaRPr kumimoji="0" lang="en-US" sz="2000" b="1" i="0" u="none" strike="noStrike" kern="0" cap="none" spc="0" normalizeH="0" baseline="0" noProof="0" smtClean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Verdana"/>
            </a:endParaRPr>
          </a:p>
          <a:p>
            <a:pPr marL="342900" marR="0" lvl="0" indent="-342900" algn="l" defTabSz="9906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en-US" sz="2000" b="1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Verdana"/>
              </a:rPr>
              <a:t>Multi-resolution DEM (Digital Elevation Model) </a:t>
            </a:r>
            <a:endParaRPr kumimoji="0" lang="sr-Latn-CS" sz="2000" b="1" i="0" u="none" strike="noStrike" kern="0" cap="none" spc="0" normalizeH="0" baseline="0" noProof="0" smtClean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Verdana"/>
            </a:endParaRPr>
          </a:p>
          <a:p>
            <a:pPr marL="342900" marR="0" lvl="0" indent="-342900" algn="l" defTabSz="9906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sr-Latn-CS" sz="2000" b="1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Verdana"/>
              </a:rPr>
              <a:t>Promena nivoa detalja (LOD) u realnom vremenu</a:t>
            </a:r>
            <a:endParaRPr kumimoji="0" lang="en-US" sz="2000" b="1" i="0" u="none" strike="noStrike" kern="0" cap="none" spc="0" normalizeH="0" baseline="0" noProof="0" smtClean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Verdana"/>
            </a:endParaRPr>
          </a:p>
          <a:p>
            <a:pPr marL="342900" marR="0" lvl="0" indent="-342900" algn="l" defTabSz="9906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endParaRPr kumimoji="0" lang="en-US" sz="2000" b="1" i="0" u="none" strike="noStrike" kern="0" cap="none" spc="0" normalizeH="0" baseline="0" noProof="0" smtClean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Verdana"/>
            </a:endParaRPr>
          </a:p>
          <a:p>
            <a:pPr marL="342900" marR="0" lvl="0" indent="-342900" algn="l" defTabSz="9906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endParaRPr kumimoji="0" lang="en-US" sz="2000" b="1" i="0" u="none" strike="noStrike" kern="0" cap="none" spc="0" normalizeH="0" baseline="0" noProof="0" smtClean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Verdana"/>
            </a:endParaRPr>
          </a:p>
          <a:p>
            <a:pPr marL="342900" marR="0" lvl="0" indent="-342900" algn="l" defTabSz="9906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endParaRPr kumimoji="0" lang="en-US" sz="2000" b="1" i="0" u="none" strike="noStrike" kern="0" cap="none" spc="0" normalizeH="0" baseline="0" noProof="0" smtClean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Verdana"/>
            </a:endParaRPr>
          </a:p>
          <a:p>
            <a:pPr marL="182563" marR="0" lvl="1" indent="-3175" algn="l" defTabSz="9906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endParaRPr kumimoji="0" lang="en-US" sz="2000" b="0" i="0" u="none" strike="noStrike" kern="0" cap="none" spc="0" normalizeH="0" baseline="0" noProof="0" smtClean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Verdana"/>
              <a:ea typeface="ＭＳ Ｐゴシック"/>
            </a:endParaRPr>
          </a:p>
          <a:p>
            <a:pPr marL="342900" marR="0" lvl="0" indent="-342900" algn="l" defTabSz="9906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endParaRPr kumimoji="0" lang="en-US" sz="2000" b="1" i="0" u="none" strike="noStrike" kern="0" cap="none" spc="0" normalizeH="0" baseline="0" noProof="0" smtClean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Verdana"/>
            </a:endParaRPr>
          </a:p>
          <a:p>
            <a:pPr marL="342900" marR="0" lvl="0" indent="-342900" algn="l" defTabSz="9906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endParaRPr kumimoji="0" lang="en-US" sz="2000" b="1" i="0" u="none" strike="noStrike" kern="0" cap="none" spc="0" normalizeH="0" baseline="0" noProof="0" smtClean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Verdana"/>
            </a:endParaRPr>
          </a:p>
          <a:p>
            <a:pPr marL="342900" marR="0" lvl="0" indent="-342900" algn="l" defTabSz="9906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endParaRPr kumimoji="0" lang="en-US" sz="1400" b="1" i="0" u="none" strike="noStrike" kern="0" cap="none" spc="0" normalizeH="0" baseline="0" noProof="0" dirty="0" smtClean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Verdana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2809875"/>
            <a:ext cx="4435874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5"/>
          <p:cNvSpPr txBox="1">
            <a:spLocks noChangeArrowheads="1"/>
          </p:cNvSpPr>
          <p:nvPr/>
        </p:nvSpPr>
        <p:spPr bwMode="auto">
          <a:xfrm>
            <a:off x="390525" y="638175"/>
            <a:ext cx="8568267" cy="609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+mj-lt"/>
                <a:ea typeface="+mj-ea"/>
                <a:cs typeface="ＭＳ Ｐゴシック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  <a:cs typeface="ＭＳ Ｐゴシック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  <a:cs typeface="ＭＳ Ｐゴシック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  <a:cs typeface="ＭＳ Ｐゴシック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  <a:cs typeface="ＭＳ Ｐゴシック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</a:defRPr>
            </a:lvl9pPr>
          </a:lstStyle>
          <a:p>
            <a:pPr defTabSz="914400" eaLnBrk="1" hangingPunct="1">
              <a:defRPr/>
            </a:pPr>
            <a:r>
              <a:rPr lang="sr-Latn-RS" sz="3200" kern="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</a:rPr>
              <a:t>3D prikaz terena</a:t>
            </a:r>
            <a:r>
              <a:rPr lang="en-US" sz="3200" kern="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</a:rPr>
              <a:t/>
            </a:r>
            <a:br>
              <a:rPr lang="en-US" sz="3200" kern="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</a:rPr>
            </a:br>
            <a:endParaRPr lang="en-US" sz="2800" kern="0" dirty="0" smtClean="0">
              <a:solidFill>
                <a:srgbClr val="000000">
                  <a:lumMod val="65000"/>
                  <a:lumOff val="35000"/>
                </a:srgbClr>
              </a:solidFill>
              <a:latin typeface="Verdana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809875"/>
            <a:ext cx="4328101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846707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3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>
                <a:solidFill>
                  <a:srgbClr val="1982AF"/>
                </a:solidFill>
              </a:rPr>
              <a:t>Sadržaj prezentacije</a:t>
            </a:r>
            <a:endParaRPr lang="en-US" dirty="0">
              <a:solidFill>
                <a:srgbClr val="1982AF"/>
              </a:solidFill>
            </a:endParaRPr>
          </a:p>
        </p:txBody>
      </p:sp>
      <p:sp>
        <p:nvSpPr>
          <p:cNvPr id="54" name="Content Placeholder 53"/>
          <p:cNvSpPr>
            <a:spLocks noGrp="1"/>
          </p:cNvSpPr>
          <p:nvPr>
            <p:ph idx="1"/>
          </p:nvPr>
        </p:nvSpPr>
        <p:spPr>
          <a:xfrm>
            <a:off x="914399" y="1947672"/>
            <a:ext cx="6981245" cy="2743200"/>
          </a:xfrm>
        </p:spPr>
        <p:txBody>
          <a:bodyPr/>
          <a:lstStyle/>
          <a:p>
            <a:r>
              <a:rPr lang="sr-Latn-RS" dirty="0" smtClean="0">
                <a:solidFill>
                  <a:srgbClr val="000000"/>
                </a:solidFill>
              </a:rPr>
              <a:t>O Laboratoriji za računarsku grafiku i GIS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sr-Latn-RS" dirty="0" smtClean="0">
                <a:solidFill>
                  <a:srgbClr val="000000"/>
                </a:solidFill>
              </a:rPr>
              <a:t>Oblasti istraživanja i glavne reference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sr-Latn-RS" dirty="0" smtClean="0">
                <a:solidFill>
                  <a:srgbClr val="000000"/>
                </a:solidFill>
              </a:rPr>
              <a:t>GiNIS platforma za GIS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sr-Latn-RS" dirty="0" smtClean="0">
                <a:solidFill>
                  <a:srgbClr val="000000"/>
                </a:solidFill>
              </a:rPr>
              <a:t>Profesionalna GIS rešenja bazirana na GiNIS platformi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5486400"/>
            <a:ext cx="965200" cy="1161854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4652" y="1656190"/>
            <a:ext cx="8754140" cy="47053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Rectangle 5"/>
          <p:cNvSpPr txBox="1">
            <a:spLocks noChangeArrowheads="1"/>
          </p:cNvSpPr>
          <p:nvPr/>
        </p:nvSpPr>
        <p:spPr bwMode="auto">
          <a:xfrm>
            <a:off x="433252" y="884665"/>
            <a:ext cx="8568267" cy="609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+mj-lt"/>
                <a:ea typeface="+mj-ea"/>
                <a:cs typeface="ＭＳ Ｐゴシック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  <a:cs typeface="ＭＳ Ｐゴシック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  <a:cs typeface="ＭＳ Ｐゴシック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  <a:cs typeface="ＭＳ Ｐゴシック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  <a:cs typeface="ＭＳ Ｐゴシック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</a:defRPr>
            </a:lvl9pPr>
          </a:lstStyle>
          <a:p>
            <a:pPr defTabSz="914400" eaLnBrk="1" hangingPunct="1">
              <a:defRPr/>
            </a:pPr>
            <a:r>
              <a:rPr lang="sr-Latn-RS" sz="3200" kern="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</a:rPr>
              <a:t>3D prikaz terena</a:t>
            </a:r>
            <a:r>
              <a:rPr lang="en-US" sz="3200" kern="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</a:rPr>
              <a:t/>
            </a:r>
            <a:br>
              <a:rPr lang="en-US" sz="3200" kern="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</a:rPr>
            </a:br>
            <a:endParaRPr lang="en-US" sz="2800" kern="0" dirty="0" smtClean="0">
              <a:solidFill>
                <a:srgbClr val="000000">
                  <a:lumMod val="65000"/>
                  <a:lumOff val="35000"/>
                </a:srgbClr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9846707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609600" y="1600200"/>
            <a:ext cx="7620000" cy="4525963"/>
          </a:xfrm>
          <a:prstGeom prst="rect">
            <a:avLst/>
          </a:prstGeom>
        </p:spPr>
        <p:txBody>
          <a:bodyPr/>
          <a:lstStyle>
            <a:lvl1pPr marL="342900" indent="-342900" algn="l" defTabSz="9906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1400" b="1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182563" indent="-3175" algn="l" defTabSz="9906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defRPr sz="1200">
                <a:solidFill>
                  <a:schemeClr val="bg2"/>
                </a:solidFill>
                <a:latin typeface="+mn-lt"/>
                <a:ea typeface="+mj-ea"/>
              </a:defRPr>
            </a:lvl2pPr>
            <a:lvl3pPr marL="541338" indent="-179388" algn="l" defTabSz="9906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n"/>
              <a:defRPr sz="1200">
                <a:solidFill>
                  <a:schemeClr val="bg2"/>
                </a:solidFill>
                <a:latin typeface="+mn-lt"/>
                <a:ea typeface="+mj-ea"/>
              </a:defRPr>
            </a:lvl3pPr>
            <a:lvl4pPr marL="898525" indent="-177800" algn="l" defTabSz="990600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itchFamily="18" charset="2"/>
              <a:buChar char=""/>
              <a:defRPr sz="1200">
                <a:solidFill>
                  <a:schemeClr val="bg2"/>
                </a:solidFill>
                <a:latin typeface="+mn-lt"/>
                <a:ea typeface="+mj-ea"/>
              </a:defRPr>
            </a:lvl4pPr>
            <a:lvl5pPr marL="2808288" indent="-119063" algn="l" defTabSz="990600" rtl="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200">
                <a:solidFill>
                  <a:srgbClr val="545454"/>
                </a:solidFill>
                <a:latin typeface="+mn-lt"/>
                <a:ea typeface="+mj-ea"/>
              </a:defRPr>
            </a:lvl5pPr>
            <a:lvl6pPr marL="3265488" indent="-119063" algn="l" defTabSz="990600" rtl="0" fontAlgn="base">
              <a:spcBef>
                <a:spcPct val="20000"/>
              </a:spcBef>
              <a:spcAft>
                <a:spcPct val="0"/>
              </a:spcAft>
              <a:buFont typeface="Times" pitchFamily="-60" charset="0"/>
              <a:buChar char="•"/>
              <a:defRPr sz="1200">
                <a:solidFill>
                  <a:srgbClr val="545454"/>
                </a:solidFill>
                <a:latin typeface="+mn-lt"/>
                <a:ea typeface="+mj-ea"/>
              </a:defRPr>
            </a:lvl6pPr>
            <a:lvl7pPr marL="3722688" indent="-119063" algn="l" defTabSz="990600" rtl="0" fontAlgn="base">
              <a:spcBef>
                <a:spcPct val="20000"/>
              </a:spcBef>
              <a:spcAft>
                <a:spcPct val="0"/>
              </a:spcAft>
              <a:buFont typeface="Times" pitchFamily="-60" charset="0"/>
              <a:buChar char="•"/>
              <a:defRPr sz="1200">
                <a:solidFill>
                  <a:srgbClr val="545454"/>
                </a:solidFill>
                <a:latin typeface="+mn-lt"/>
                <a:ea typeface="+mj-ea"/>
              </a:defRPr>
            </a:lvl7pPr>
            <a:lvl8pPr marL="4179888" indent="-119063" algn="l" defTabSz="990600" rtl="0" fontAlgn="base">
              <a:spcBef>
                <a:spcPct val="20000"/>
              </a:spcBef>
              <a:spcAft>
                <a:spcPct val="0"/>
              </a:spcAft>
              <a:buFont typeface="Times" pitchFamily="-60" charset="0"/>
              <a:buChar char="•"/>
              <a:defRPr sz="1200">
                <a:solidFill>
                  <a:srgbClr val="545454"/>
                </a:solidFill>
                <a:latin typeface="+mn-lt"/>
                <a:ea typeface="+mj-ea"/>
              </a:defRPr>
            </a:lvl8pPr>
            <a:lvl9pPr marL="4637088" indent="-119063" algn="l" defTabSz="990600" rtl="0" fontAlgn="base">
              <a:spcBef>
                <a:spcPct val="20000"/>
              </a:spcBef>
              <a:spcAft>
                <a:spcPct val="0"/>
              </a:spcAft>
              <a:buFont typeface="Times" pitchFamily="-60" charset="0"/>
              <a:buChar char="•"/>
              <a:defRPr sz="1200">
                <a:solidFill>
                  <a:srgbClr val="545454"/>
                </a:solidFill>
                <a:latin typeface="+mn-lt"/>
                <a:ea typeface="+mj-ea"/>
              </a:defRPr>
            </a:lvl9pPr>
          </a:lstStyle>
          <a:p>
            <a:pPr>
              <a:buFont typeface="Courier New" pitchFamily="49" charset="0"/>
              <a:buChar char="o"/>
            </a:pPr>
            <a:r>
              <a:rPr lang="sr-Latn-RS" sz="1800" kern="0" dirty="0" smtClean="0">
                <a:solidFill>
                  <a:srgbClr val="808080"/>
                </a:solidFill>
                <a:latin typeface="Verdana"/>
              </a:rPr>
              <a:t>Desktop GiNIS klijent omogućuje proširenje novim funkcionalnostima koristeći tehnologiju PlugIN-ova</a:t>
            </a:r>
          </a:p>
          <a:p>
            <a:pPr>
              <a:buFont typeface="Courier New" pitchFamily="49" charset="0"/>
              <a:buChar char="o"/>
            </a:pPr>
            <a:endParaRPr lang="sr-Latn-CS" sz="1800" kern="0" dirty="0" smtClean="0">
              <a:solidFill>
                <a:srgbClr val="808080"/>
              </a:solidFill>
              <a:latin typeface="Verdana"/>
            </a:endParaRPr>
          </a:p>
          <a:p>
            <a:pPr>
              <a:buFont typeface="Courier New" pitchFamily="49" charset="0"/>
              <a:buChar char="o"/>
            </a:pPr>
            <a:r>
              <a:rPr lang="sr-Latn-RS" sz="1800" kern="0" dirty="0" smtClean="0">
                <a:solidFill>
                  <a:srgbClr val="808080"/>
                </a:solidFill>
                <a:latin typeface="Verdana"/>
              </a:rPr>
              <a:t>Na ovaj način korisnici mogu sami da proširuju funkcionalnost pišući sami ekstenzije u Visual C/C++ programskom jeziku</a:t>
            </a:r>
          </a:p>
          <a:p>
            <a:pPr>
              <a:buFont typeface="Courier New" pitchFamily="49" charset="0"/>
              <a:buChar char="o"/>
            </a:pPr>
            <a:endParaRPr lang="en-US" sz="1800" kern="0" dirty="0" smtClean="0">
              <a:solidFill>
                <a:srgbClr val="808080"/>
              </a:solidFill>
              <a:latin typeface="Verdana"/>
            </a:endParaRPr>
          </a:p>
          <a:p>
            <a:pPr>
              <a:buFont typeface="Courier New" pitchFamily="49" charset="0"/>
              <a:buChar char="o"/>
            </a:pPr>
            <a:r>
              <a:rPr lang="sr-Latn-RS" sz="1800" kern="0" dirty="0" smtClean="0">
                <a:solidFill>
                  <a:srgbClr val="808080"/>
                </a:solidFill>
                <a:latin typeface="Verdana"/>
              </a:rPr>
              <a:t>Jedino što mora da se poštuje je definisani mehanizam pisanja PlugIN-ova u GiNIS okruženju</a:t>
            </a:r>
            <a:endParaRPr lang="sr-Latn-CS" sz="1800" kern="0" dirty="0" smtClean="0">
              <a:solidFill>
                <a:srgbClr val="808080"/>
              </a:solidFill>
              <a:latin typeface="Verdana"/>
            </a:endParaRPr>
          </a:p>
        </p:txBody>
      </p:sp>
      <p:sp>
        <p:nvSpPr>
          <p:cNvPr id="3" name="Rectangle 5"/>
          <p:cNvSpPr txBox="1">
            <a:spLocks noChangeArrowheads="1"/>
          </p:cNvSpPr>
          <p:nvPr/>
        </p:nvSpPr>
        <p:spPr bwMode="auto">
          <a:xfrm>
            <a:off x="390525" y="638175"/>
            <a:ext cx="8568267" cy="609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+mj-lt"/>
                <a:ea typeface="+mj-ea"/>
                <a:cs typeface="ＭＳ Ｐゴシック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  <a:cs typeface="ＭＳ Ｐゴシック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  <a:cs typeface="ＭＳ Ｐゴシック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  <a:cs typeface="ＭＳ Ｐゴシック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  <a:cs typeface="ＭＳ Ｐゴシック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</a:defRPr>
            </a:lvl9pPr>
          </a:lstStyle>
          <a:p>
            <a:pPr defTabSz="914400" eaLnBrk="1" hangingPunct="1">
              <a:defRPr/>
            </a:pPr>
            <a:r>
              <a:rPr lang="sr-Latn-RS" sz="2800" kern="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</a:rPr>
              <a:t>GiNIS ekstenzije  - PlugIN tehnologija</a:t>
            </a:r>
            <a:r>
              <a:rPr lang="en-US" sz="2800" kern="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</a:rPr>
              <a:t/>
            </a:r>
            <a:br>
              <a:rPr lang="en-US" sz="2800" kern="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</a:rPr>
            </a:br>
            <a:endParaRPr lang="en-US" kern="0" dirty="0" smtClean="0">
              <a:solidFill>
                <a:srgbClr val="000000">
                  <a:lumMod val="65000"/>
                  <a:lumOff val="35000"/>
                </a:srgbClr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9846707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809625" y="1590675"/>
            <a:ext cx="7620000" cy="4525963"/>
          </a:xfrm>
          <a:prstGeom prst="rect">
            <a:avLst/>
          </a:prstGeom>
        </p:spPr>
        <p:txBody>
          <a:bodyPr/>
          <a:lstStyle>
            <a:lvl1pPr marL="342900" indent="-342900" algn="l" defTabSz="9906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1400" b="1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182563" indent="-3175" algn="l" defTabSz="9906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defRPr sz="1200">
                <a:solidFill>
                  <a:schemeClr val="bg2"/>
                </a:solidFill>
                <a:latin typeface="+mn-lt"/>
                <a:ea typeface="+mj-ea"/>
              </a:defRPr>
            </a:lvl2pPr>
            <a:lvl3pPr marL="541338" indent="-179388" algn="l" defTabSz="9906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n"/>
              <a:defRPr sz="1200">
                <a:solidFill>
                  <a:schemeClr val="bg2"/>
                </a:solidFill>
                <a:latin typeface="+mn-lt"/>
                <a:ea typeface="+mj-ea"/>
              </a:defRPr>
            </a:lvl3pPr>
            <a:lvl4pPr marL="898525" indent="-177800" algn="l" defTabSz="990600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itchFamily="18" charset="2"/>
              <a:buChar char=""/>
              <a:defRPr sz="1200">
                <a:solidFill>
                  <a:schemeClr val="bg2"/>
                </a:solidFill>
                <a:latin typeface="+mn-lt"/>
                <a:ea typeface="+mj-ea"/>
              </a:defRPr>
            </a:lvl4pPr>
            <a:lvl5pPr marL="2808288" indent="-119063" algn="l" defTabSz="990600" rtl="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200">
                <a:solidFill>
                  <a:srgbClr val="545454"/>
                </a:solidFill>
                <a:latin typeface="+mn-lt"/>
                <a:ea typeface="+mj-ea"/>
              </a:defRPr>
            </a:lvl5pPr>
            <a:lvl6pPr marL="3265488" indent="-119063" algn="l" defTabSz="990600" rtl="0" fontAlgn="base">
              <a:spcBef>
                <a:spcPct val="20000"/>
              </a:spcBef>
              <a:spcAft>
                <a:spcPct val="0"/>
              </a:spcAft>
              <a:buFont typeface="Times" pitchFamily="-60" charset="0"/>
              <a:buChar char="•"/>
              <a:defRPr sz="1200">
                <a:solidFill>
                  <a:srgbClr val="545454"/>
                </a:solidFill>
                <a:latin typeface="+mn-lt"/>
                <a:ea typeface="+mj-ea"/>
              </a:defRPr>
            </a:lvl6pPr>
            <a:lvl7pPr marL="3722688" indent="-119063" algn="l" defTabSz="990600" rtl="0" fontAlgn="base">
              <a:spcBef>
                <a:spcPct val="20000"/>
              </a:spcBef>
              <a:spcAft>
                <a:spcPct val="0"/>
              </a:spcAft>
              <a:buFont typeface="Times" pitchFamily="-60" charset="0"/>
              <a:buChar char="•"/>
              <a:defRPr sz="1200">
                <a:solidFill>
                  <a:srgbClr val="545454"/>
                </a:solidFill>
                <a:latin typeface="+mn-lt"/>
                <a:ea typeface="+mj-ea"/>
              </a:defRPr>
            </a:lvl7pPr>
            <a:lvl8pPr marL="4179888" indent="-119063" algn="l" defTabSz="990600" rtl="0" fontAlgn="base">
              <a:spcBef>
                <a:spcPct val="20000"/>
              </a:spcBef>
              <a:spcAft>
                <a:spcPct val="0"/>
              </a:spcAft>
              <a:buFont typeface="Times" pitchFamily="-60" charset="0"/>
              <a:buChar char="•"/>
              <a:defRPr sz="1200">
                <a:solidFill>
                  <a:srgbClr val="545454"/>
                </a:solidFill>
                <a:latin typeface="+mn-lt"/>
                <a:ea typeface="+mj-ea"/>
              </a:defRPr>
            </a:lvl8pPr>
            <a:lvl9pPr marL="4637088" indent="-119063" algn="l" defTabSz="990600" rtl="0" fontAlgn="base">
              <a:spcBef>
                <a:spcPct val="20000"/>
              </a:spcBef>
              <a:spcAft>
                <a:spcPct val="0"/>
              </a:spcAft>
              <a:buFont typeface="Times" pitchFamily="-60" charset="0"/>
              <a:buChar char="•"/>
              <a:defRPr sz="1200">
                <a:solidFill>
                  <a:srgbClr val="545454"/>
                </a:solidFill>
                <a:latin typeface="+mn-lt"/>
                <a:ea typeface="+mj-ea"/>
              </a:defRPr>
            </a:lvl9pPr>
          </a:lstStyle>
          <a:p>
            <a:pPr>
              <a:buFont typeface="Courier New" pitchFamily="49" charset="0"/>
              <a:buChar char="o"/>
            </a:pPr>
            <a:r>
              <a:rPr lang="sr-Latn-RS" sz="1800" kern="0" dirty="0" smtClean="0">
                <a:solidFill>
                  <a:srgbClr val="808080"/>
                </a:solidFill>
                <a:latin typeface="Verdana"/>
              </a:rPr>
              <a:t>GIS ekstenzije za vojnu primenu – Komandni informacioni sistemi (KIS, C4I)</a:t>
            </a:r>
            <a:endParaRPr lang="sr-Latn-CS" sz="1800" kern="0" dirty="0" smtClean="0">
              <a:solidFill>
                <a:srgbClr val="808080"/>
              </a:solidFill>
              <a:latin typeface="Verdana"/>
            </a:endParaRPr>
          </a:p>
          <a:p>
            <a:pPr>
              <a:buFont typeface="Courier New" pitchFamily="49" charset="0"/>
              <a:buChar char="o"/>
            </a:pPr>
            <a:r>
              <a:rPr lang="sr-Latn-RS" sz="1800" kern="0" dirty="0" smtClean="0">
                <a:solidFill>
                  <a:srgbClr val="808080"/>
                </a:solidFill>
                <a:latin typeface="Verdana"/>
              </a:rPr>
              <a:t>GIS ekstenzije za vanredne situacije (poplave, požari, hemijski incidenti,...)</a:t>
            </a:r>
          </a:p>
          <a:p>
            <a:pPr>
              <a:buFont typeface="Courier New" pitchFamily="49" charset="0"/>
              <a:buChar char="o"/>
            </a:pPr>
            <a:r>
              <a:rPr lang="sr-Latn-RS" sz="1800" kern="0" dirty="0" smtClean="0">
                <a:solidFill>
                  <a:srgbClr val="808080"/>
                </a:solidFill>
                <a:latin typeface="Verdana"/>
              </a:rPr>
              <a:t>Automatsko praćenje pokretnih objekata (automobila, ljudi,...)</a:t>
            </a:r>
          </a:p>
          <a:p>
            <a:pPr>
              <a:buFont typeface="Courier New" pitchFamily="49" charset="0"/>
              <a:buChar char="o"/>
            </a:pPr>
            <a:r>
              <a:rPr lang="sr-Latn-RS" sz="1800" kern="0" dirty="0">
                <a:solidFill>
                  <a:srgbClr val="808080"/>
                </a:solidFill>
                <a:latin typeface="Verdana"/>
              </a:rPr>
              <a:t>GIS </a:t>
            </a:r>
            <a:r>
              <a:rPr lang="sr-Latn-RS" sz="1800" kern="0" dirty="0" smtClean="0">
                <a:solidFill>
                  <a:srgbClr val="808080"/>
                </a:solidFill>
                <a:latin typeface="Verdana"/>
              </a:rPr>
              <a:t>ekstenzije za lokalne samouprave</a:t>
            </a:r>
          </a:p>
          <a:p>
            <a:pPr>
              <a:buFont typeface="Courier New" pitchFamily="49" charset="0"/>
              <a:buChar char="o"/>
            </a:pPr>
            <a:r>
              <a:rPr lang="sr-Latn-RS" sz="1800" kern="0" dirty="0" smtClean="0">
                <a:solidFill>
                  <a:srgbClr val="808080"/>
                </a:solidFill>
                <a:latin typeface="Verdana"/>
              </a:rPr>
              <a:t>GIS ekstenzije za rad sa mrežnom infrastrukturom (elektro mreža, toplovodi, gas, TK kablovi,...)</a:t>
            </a:r>
            <a:endParaRPr lang="en-US" sz="1800" kern="0" dirty="0">
              <a:solidFill>
                <a:srgbClr val="808080"/>
              </a:solidFill>
              <a:latin typeface="Verdana"/>
            </a:endParaRPr>
          </a:p>
          <a:p>
            <a:pPr>
              <a:buFont typeface="Courier New" pitchFamily="49" charset="0"/>
              <a:buChar char="o"/>
            </a:pPr>
            <a:r>
              <a:rPr lang="en-US" sz="1800" kern="0" dirty="0" smtClean="0">
                <a:solidFill>
                  <a:srgbClr val="808080"/>
                </a:solidFill>
                <a:latin typeface="Verdana"/>
              </a:rPr>
              <a:t>S</a:t>
            </a:r>
            <a:r>
              <a:rPr lang="sr-Latn-RS" sz="1800" kern="0" dirty="0" smtClean="0">
                <a:solidFill>
                  <a:srgbClr val="808080"/>
                </a:solidFill>
                <a:latin typeface="Verdana"/>
              </a:rPr>
              <a:t>imulatori (vozila, oruđa, situacija,...)</a:t>
            </a:r>
            <a:endParaRPr lang="en-US" sz="1800" kern="0" dirty="0" smtClean="0">
              <a:solidFill>
                <a:srgbClr val="808080"/>
              </a:solidFill>
              <a:latin typeface="Verdana"/>
            </a:endParaRPr>
          </a:p>
          <a:p>
            <a:pPr>
              <a:buFont typeface="Courier New" pitchFamily="49" charset="0"/>
              <a:buChar char="o"/>
            </a:pPr>
            <a:r>
              <a:rPr lang="sr-Latn-CS" sz="1800" kern="0" dirty="0" smtClean="0">
                <a:solidFill>
                  <a:srgbClr val="808080"/>
                </a:solidFill>
                <a:latin typeface="Verdana"/>
              </a:rPr>
              <a:t>Daljinsko upravljanje sistemima</a:t>
            </a:r>
          </a:p>
          <a:p>
            <a:pPr>
              <a:buFont typeface="Courier New" pitchFamily="49" charset="0"/>
              <a:buChar char="o"/>
            </a:pPr>
            <a:r>
              <a:rPr lang="sr-Latn-CS" sz="1800" kern="0" dirty="0" smtClean="0">
                <a:solidFill>
                  <a:srgbClr val="808080"/>
                </a:solidFill>
                <a:latin typeface="Verdana"/>
              </a:rPr>
              <a:t>GIS ekstenzija za katastar</a:t>
            </a:r>
          </a:p>
        </p:txBody>
      </p:sp>
      <p:sp>
        <p:nvSpPr>
          <p:cNvPr id="3" name="Rectangle 5"/>
          <p:cNvSpPr txBox="1">
            <a:spLocks noChangeArrowheads="1"/>
          </p:cNvSpPr>
          <p:nvPr/>
        </p:nvSpPr>
        <p:spPr bwMode="auto">
          <a:xfrm>
            <a:off x="390525" y="638175"/>
            <a:ext cx="8568267" cy="609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+mj-lt"/>
                <a:ea typeface="+mj-ea"/>
                <a:cs typeface="ＭＳ Ｐゴシック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  <a:cs typeface="ＭＳ Ｐゴシック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  <a:cs typeface="ＭＳ Ｐゴシック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  <a:cs typeface="ＭＳ Ｐゴシック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  <a:cs typeface="ＭＳ Ｐゴシック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</a:defRPr>
            </a:lvl9pPr>
          </a:lstStyle>
          <a:p>
            <a:pPr defTabSz="914400" eaLnBrk="1" hangingPunct="1">
              <a:defRPr/>
            </a:pPr>
            <a:r>
              <a:rPr lang="sr-Latn-RS" sz="2800" kern="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</a:rPr>
              <a:t>GiNIS ekstenzije za specijalne namene</a:t>
            </a:r>
            <a:r>
              <a:rPr lang="en-US" sz="2800" kern="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</a:rPr>
              <a:t/>
            </a:r>
            <a:br>
              <a:rPr lang="en-US" sz="2800" kern="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</a:rPr>
            </a:br>
            <a:endParaRPr lang="en-US" kern="0" dirty="0" smtClean="0">
              <a:solidFill>
                <a:srgbClr val="000000">
                  <a:lumMod val="65000"/>
                  <a:lumOff val="35000"/>
                </a:srgbClr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9846707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 txBox="1">
            <a:spLocks noChangeArrowheads="1"/>
          </p:cNvSpPr>
          <p:nvPr/>
        </p:nvSpPr>
        <p:spPr bwMode="auto">
          <a:xfrm>
            <a:off x="161925" y="657225"/>
            <a:ext cx="8568267" cy="609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+mj-lt"/>
                <a:ea typeface="+mj-ea"/>
                <a:cs typeface="ＭＳ Ｐゴシック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  <a:cs typeface="ＭＳ Ｐゴシック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  <a:cs typeface="ＭＳ Ｐゴシック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  <a:cs typeface="ＭＳ Ｐゴシック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  <a:cs typeface="ＭＳ Ｐゴシック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</a:defRPr>
            </a:lvl9pPr>
          </a:lstStyle>
          <a:p>
            <a:pPr defTabSz="914400" eaLnBrk="1" hangingPunct="1">
              <a:defRPr/>
            </a:pPr>
            <a:r>
              <a:rPr lang="sr-Latn-RS" sz="2800" kern="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</a:rPr>
              <a:t>GiNIS ekstenzija za odbranu od grada</a:t>
            </a:r>
            <a:endParaRPr lang="en-US" kern="0" dirty="0" smtClean="0">
              <a:solidFill>
                <a:srgbClr val="000000">
                  <a:lumMod val="65000"/>
                  <a:lumOff val="35000"/>
                </a:srgbClr>
              </a:solidFill>
              <a:latin typeface="Verdana"/>
            </a:endParaRPr>
          </a:p>
        </p:txBody>
      </p:sp>
      <p:sp>
        <p:nvSpPr>
          <p:cNvPr id="3" name="Rectangle 5"/>
          <p:cNvSpPr txBox="1">
            <a:spLocks noChangeArrowheads="1"/>
          </p:cNvSpPr>
          <p:nvPr/>
        </p:nvSpPr>
        <p:spPr bwMode="auto">
          <a:xfrm>
            <a:off x="698500" y="1524000"/>
            <a:ext cx="8445500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+mj-lt"/>
                <a:ea typeface="+mj-ea"/>
                <a:cs typeface="ＭＳ Ｐゴシック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  <a:cs typeface="ＭＳ Ｐゴシック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  <a:cs typeface="ＭＳ Ｐゴシック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  <a:cs typeface="ＭＳ Ｐゴシック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  <a:cs typeface="ＭＳ Ｐゴシック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</a:defRPr>
            </a:lvl9pPr>
          </a:lstStyle>
          <a:p>
            <a:pPr marL="342900" indent="-342900" defTabSz="914400">
              <a:spcBef>
                <a:spcPct val="20000"/>
              </a:spcBef>
              <a:buFont typeface="Wingdings" pitchFamily="2" charset="2"/>
              <a:buChar char="q"/>
            </a:pPr>
            <a:endParaRPr lang="en-US" sz="2000" dirty="0" smtClean="0">
              <a:solidFill>
                <a:srgbClr val="000000">
                  <a:lumMod val="50000"/>
                  <a:lumOff val="50000"/>
                </a:srgbClr>
              </a:solidFill>
              <a:latin typeface="Verdana"/>
            </a:endParaRPr>
          </a:p>
          <a:p>
            <a:pPr defTabSz="914400">
              <a:buFont typeface="Wingdings" pitchFamily="2" charset="2"/>
              <a:buChar char="q"/>
            </a:pPr>
            <a:endParaRPr lang="sr-Latn-CS" sz="2000" b="0" dirty="0" smtClean="0">
              <a:solidFill>
                <a:srgbClr val="808080"/>
              </a:solidFill>
              <a:latin typeface="Verdana"/>
            </a:endParaRPr>
          </a:p>
          <a:p>
            <a:pPr defTabSz="914400">
              <a:spcBef>
                <a:spcPts val="600"/>
              </a:spcBef>
            </a:pPr>
            <a:r>
              <a:rPr lang="sr-Latn-CS" sz="2000" b="0" dirty="0" smtClean="0">
                <a:solidFill>
                  <a:srgbClr val="808080"/>
                </a:solidFill>
                <a:latin typeface="Verdana"/>
              </a:rPr>
              <a:t> </a:t>
            </a:r>
            <a:endParaRPr lang="en-US" sz="2000" b="0" dirty="0" smtClean="0">
              <a:solidFill>
                <a:srgbClr val="808080"/>
              </a:solidFill>
              <a:latin typeface="Verdana"/>
            </a:endParaRPr>
          </a:p>
          <a:p>
            <a:pPr marL="342900" indent="-342900" defTabSz="914400" eaLnBrk="1" hangingPunct="1">
              <a:defRPr/>
            </a:pPr>
            <a:endParaRPr lang="x-none" sz="2000" b="0" kern="0" dirty="0">
              <a:solidFill>
                <a:srgbClr val="808080"/>
              </a:solidFill>
              <a:latin typeface="Verdana"/>
            </a:endParaRPr>
          </a:p>
        </p:txBody>
      </p:sp>
      <p:sp>
        <p:nvSpPr>
          <p:cNvPr id="4" name="Slide Number Placeholder 1"/>
          <p:cNvSpPr txBox="1">
            <a:spLocks/>
          </p:cNvSpPr>
          <p:nvPr/>
        </p:nvSpPr>
        <p:spPr bwMode="auto">
          <a:xfrm>
            <a:off x="6892925" y="6496050"/>
            <a:ext cx="19050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pl-PL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bg1"/>
                </a:solidFill>
                <a:latin typeface="+mn-lt"/>
                <a:ea typeface="ＭＳ Ｐゴシック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9pPr>
          </a:lstStyle>
          <a:p>
            <a:pPr defTabSz="914400">
              <a:defRPr/>
            </a:pPr>
            <a:fld id="{650AE957-93AF-4297-A72C-4394731618E7}" type="slidenum">
              <a:rPr lang="pl-PL" smtClean="0">
                <a:solidFill>
                  <a:srgbClr val="FFFFFF"/>
                </a:solidFill>
                <a:latin typeface="Verdana"/>
              </a:rPr>
              <a:pPr defTabSz="914400">
                <a:defRPr/>
              </a:pPr>
              <a:t>33</a:t>
            </a:fld>
            <a:endParaRPr lang="pl-PL" dirty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28650" y="1171575"/>
            <a:ext cx="3733798" cy="1875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defTabSz="9906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r-Latn-CS" sz="2000" b="1" i="0" u="none" strike="noStrike" kern="0" cap="none" spc="0" normalizeH="0" baseline="0" noProof="0" dirty="0" smtClean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Verdana"/>
            </a:endParaRPr>
          </a:p>
          <a:p>
            <a:pPr marL="457200" marR="0" lvl="0" indent="-45720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sr-Latn-R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</a:rPr>
              <a:t>Realizacija virtuelnog okruženja za 3D vizuelizaciju oblaka i 3D dejstvo</a:t>
            </a:r>
            <a:endParaRPr kumimoji="0" lang="sr-Cyrl-CS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</a:endParaRPr>
          </a:p>
          <a:p>
            <a:pPr marL="457200" marR="0" lvl="0" indent="-45720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sr-Latn-CS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</a:endParaRPr>
          </a:p>
          <a:p>
            <a:pPr marL="457200" marR="0" lvl="0" indent="-45720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sr-Latn-R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</a:rPr>
              <a:t>Vizuelizacija dejstva na gradonosne ćelije u 3D</a:t>
            </a:r>
            <a:endParaRPr kumimoji="0" lang="sr-Cyrl-CS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</a:endParaRPr>
          </a:p>
          <a:p>
            <a:pPr marL="342900" marR="0" lvl="0" indent="-342900" defTabSz="9906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endParaRPr kumimoji="0" lang="sr-Latn-CS" sz="2000" b="1" i="0" u="none" strike="noStrike" kern="0" cap="none" spc="0" normalizeH="0" baseline="0" noProof="0" dirty="0" smtClean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Verdana"/>
            </a:endParaRPr>
          </a:p>
          <a:p>
            <a:pPr marL="342900" marR="0" lvl="0" indent="-342900" defTabSz="9906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Verdana"/>
            </a:endParaRPr>
          </a:p>
          <a:p>
            <a:pPr marL="342900" marR="0" lvl="0" indent="-342900" defTabSz="9906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Verdana"/>
            </a:endParaRPr>
          </a:p>
        </p:txBody>
      </p:sp>
      <p:pic>
        <p:nvPicPr>
          <p:cNvPr id="6" name="Picture 4" descr="hasi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7275" y="3898900"/>
            <a:ext cx="3170536" cy="244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2" descr="radarski centri_sma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1888" y="1247775"/>
            <a:ext cx="3906837" cy="504825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846707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23850" y="692150"/>
            <a:ext cx="882015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CS" sz="2400" b="1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  <a:ea typeface="ＭＳ Ｐゴシック"/>
              </a:rPr>
              <a:t>Automatizovani sistem odbrane od grada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Verdana"/>
              <a:ea typeface="ＭＳ Ｐゴシック"/>
            </a:endParaRPr>
          </a:p>
        </p:txBody>
      </p:sp>
      <p:pic>
        <p:nvPicPr>
          <p:cNvPr id="3" name="Picture 10" descr="Hasis3D Mod2D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4263" y="1158875"/>
            <a:ext cx="6667609" cy="520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514975" y="4098996"/>
            <a:ext cx="3514725" cy="245737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9846707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>
            <a:spLocks noChangeArrowheads="1"/>
          </p:cNvSpPr>
          <p:nvPr/>
        </p:nvSpPr>
        <p:spPr bwMode="auto">
          <a:xfrm>
            <a:off x="304800" y="581025"/>
            <a:ext cx="74676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CS" sz="2800" b="1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  <a:ea typeface="ＭＳ Ｐゴシック"/>
              </a:rPr>
              <a:t>3D prikaz oblaka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Verdana"/>
              <a:ea typeface="ＭＳ Ｐゴシック"/>
            </a:endParaRPr>
          </a:p>
        </p:txBody>
      </p:sp>
      <p:pic>
        <p:nvPicPr>
          <p:cNvPr id="3" name="Picture 5" descr="hasi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981075"/>
            <a:ext cx="4805363" cy="370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8" descr="Putanje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2819400"/>
            <a:ext cx="4983163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846707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screensho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386343"/>
            <a:ext cx="5029200" cy="391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6" descr="Putanj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175" y="2883356"/>
            <a:ext cx="4648200" cy="362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7"/>
          <p:cNvSpPr txBox="1">
            <a:spLocks noChangeArrowheads="1"/>
          </p:cNvSpPr>
          <p:nvPr/>
        </p:nvSpPr>
        <p:spPr bwMode="auto">
          <a:xfrm>
            <a:off x="304800" y="624343"/>
            <a:ext cx="7467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CS" sz="3200" b="1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  <a:ea typeface="ＭＳ Ｐゴシック"/>
              </a:rPr>
              <a:t>3D prikaz oblaka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Verdana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9846707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718191" y="731283"/>
            <a:ext cx="661987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sr-Latn-CS" sz="3200" b="1" kern="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  <a:cs typeface="+mj-cs"/>
              </a:rPr>
              <a:t>Hemijski incidenti</a:t>
            </a:r>
            <a:endParaRPr lang="en-US" sz="3200" b="1" kern="0" dirty="0" smtClean="0">
              <a:solidFill>
                <a:srgbClr val="000000">
                  <a:lumMod val="65000"/>
                  <a:lumOff val="35000"/>
                </a:srgbClr>
              </a:solidFill>
              <a:latin typeface="Verdana"/>
              <a:cs typeface="+mj-cs"/>
            </a:endParaRPr>
          </a:p>
        </p:txBody>
      </p:sp>
      <p:pic>
        <p:nvPicPr>
          <p:cNvPr id="3" name="Picture 10" descr="2D LIC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29690" y="3464378"/>
            <a:ext cx="2998788" cy="2888797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4" name="Picture 13" descr="3D strelice i refleksivnost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4154" y="3443928"/>
            <a:ext cx="3820711" cy="2918773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836726" y="1462881"/>
            <a:ext cx="8229600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+mj-lt"/>
                <a:ea typeface="+mj-ea"/>
                <a:cs typeface="ＭＳ Ｐゴシック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  <a:cs typeface="ＭＳ Ｐゴシック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  <a:cs typeface="ＭＳ Ｐゴシック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  <a:cs typeface="ＭＳ Ｐゴシック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  <a:cs typeface="ＭＳ Ｐゴシック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</a:defRPr>
            </a:lvl9pPr>
          </a:lstStyle>
          <a:p>
            <a:pPr marL="342900" indent="-342900" defTabSz="914400" eaLnBrk="1" hangingPunct="1">
              <a:spcBef>
                <a:spcPts val="600"/>
              </a:spcBef>
              <a:buFont typeface="Courier New" pitchFamily="49" charset="0"/>
              <a:buChar char="o"/>
              <a:defRPr/>
            </a:pPr>
            <a:r>
              <a:rPr lang="sr-Latn-RS" sz="2000" dirty="0" smtClean="0">
                <a:solidFill>
                  <a:srgbClr val="808080"/>
                </a:solidFill>
                <a:latin typeface="Verdana"/>
              </a:rPr>
              <a:t>Predikcija prostiranja </a:t>
            </a:r>
            <a:endParaRPr lang="en-US" sz="2000" b="0" dirty="0" smtClean="0">
              <a:solidFill>
                <a:srgbClr val="808080"/>
              </a:solidFill>
              <a:latin typeface="Verdana"/>
            </a:endParaRPr>
          </a:p>
          <a:p>
            <a:pPr marL="342900" indent="-342900" defTabSz="914400" eaLnBrk="1" hangingPunct="1">
              <a:spcBef>
                <a:spcPts val="600"/>
              </a:spcBef>
              <a:buFont typeface="Courier New" pitchFamily="49" charset="0"/>
              <a:buChar char="o"/>
              <a:defRPr/>
            </a:pPr>
            <a:r>
              <a:rPr lang="sr-Latn-RS" sz="2000" dirty="0" smtClean="0">
                <a:solidFill>
                  <a:srgbClr val="808080"/>
                </a:solidFill>
                <a:latin typeface="Verdana"/>
              </a:rPr>
              <a:t>Integracija sa HASIS sistemom – podaci o strujanjima u atmosferi</a:t>
            </a:r>
            <a:endParaRPr lang="sr-Latn-RS" sz="1800" b="0" dirty="0" smtClean="0">
              <a:solidFill>
                <a:srgbClr val="808080"/>
              </a:solidFill>
              <a:latin typeface="Verdana"/>
            </a:endParaRPr>
          </a:p>
          <a:p>
            <a:pPr marL="342900" indent="-342900" defTabSz="914400" eaLnBrk="1" hangingPunct="1">
              <a:spcBef>
                <a:spcPts val="600"/>
              </a:spcBef>
              <a:buFont typeface="Courier New" pitchFamily="49" charset="0"/>
              <a:buChar char="o"/>
              <a:defRPr/>
            </a:pPr>
            <a:endParaRPr lang="sr-Latn-RS" sz="2000" b="0" dirty="0" smtClean="0">
              <a:solidFill>
                <a:srgbClr val="808080"/>
              </a:solidFill>
              <a:latin typeface="Verdana"/>
            </a:endParaRPr>
          </a:p>
          <a:p>
            <a:pPr marL="342900" indent="-342900" defTabSz="914400" eaLnBrk="1" hangingPunct="1">
              <a:spcBef>
                <a:spcPts val="600"/>
              </a:spcBef>
              <a:buFont typeface="Courier New" pitchFamily="49" charset="0"/>
              <a:buChar char="o"/>
              <a:defRPr/>
            </a:pPr>
            <a:endParaRPr lang="en-US" sz="2000" b="0" dirty="0" smtClean="0">
              <a:solidFill>
                <a:srgbClr val="80808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9846707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44291"/>
            <a:ext cx="9144000" cy="561370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" name="Rectangle 5"/>
          <p:cNvSpPr txBox="1">
            <a:spLocks noChangeArrowheads="1"/>
          </p:cNvSpPr>
          <p:nvPr/>
        </p:nvSpPr>
        <p:spPr bwMode="auto">
          <a:xfrm>
            <a:off x="457199" y="643997"/>
            <a:ext cx="8620125" cy="609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+mj-lt"/>
                <a:ea typeface="+mj-ea"/>
                <a:cs typeface="ＭＳ Ｐゴシック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  <a:cs typeface="ＭＳ Ｐゴシック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  <a:cs typeface="ＭＳ Ｐゴシック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  <a:cs typeface="ＭＳ Ｐゴシック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  <a:cs typeface="ＭＳ Ｐゴシック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</a:defRPr>
            </a:lvl9pPr>
          </a:lstStyle>
          <a:p>
            <a:pPr defTabSz="914400" eaLnBrk="1" hangingPunct="1">
              <a:defRPr/>
            </a:pPr>
            <a:r>
              <a:rPr lang="sr-Latn-RS" kern="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</a:rPr>
              <a:t>GiNIS ekstenzija za praćenje pokretnih objekata </a:t>
            </a:r>
            <a:r>
              <a:rPr lang="en-US" kern="0" dirty="0" smtClean="0">
                <a:latin typeface="Verdana"/>
              </a:rPr>
              <a:t/>
            </a:r>
            <a:br>
              <a:rPr lang="en-US" kern="0" dirty="0" smtClean="0">
                <a:latin typeface="Verdana"/>
              </a:rPr>
            </a:br>
            <a:endParaRPr lang="en-US" sz="2000" kern="0" dirty="0" smtClean="0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9846707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400050" y="723900"/>
            <a:ext cx="37973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3200" b="1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Verdana"/>
                <a:ea typeface="ＭＳ Ｐゴシック"/>
              </a:rPr>
              <a:t>Alarmiranje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Verdana"/>
              <a:ea typeface="ＭＳ Ｐゴシック"/>
            </a:endParaRPr>
          </a:p>
        </p:txBody>
      </p:sp>
      <p:sp>
        <p:nvSpPr>
          <p:cNvPr id="3" name="Slide Number Placeholder 3"/>
          <p:cNvSpPr txBox="1">
            <a:spLocks/>
          </p:cNvSpPr>
          <p:nvPr/>
        </p:nvSpPr>
        <p:spPr bwMode="auto">
          <a:xfrm>
            <a:off x="6892925" y="6496050"/>
            <a:ext cx="19050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pl-PL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bg1"/>
                </a:solidFill>
                <a:latin typeface="+mn-lt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9pPr>
          </a:lstStyle>
          <a:p>
            <a:pPr defTabSz="914400"/>
            <a:fld id="{FF7AD3C3-F6C2-4C3C-8D66-6D60EC96E253}" type="slidenum">
              <a:rPr lang="pl-PL" smtClean="0">
                <a:solidFill>
                  <a:srgbClr val="FFFFFF"/>
                </a:solidFill>
                <a:latin typeface="Verdana"/>
              </a:rPr>
              <a:pPr defTabSz="914400"/>
              <a:t>39</a:t>
            </a:fld>
            <a:endParaRPr lang="pl-PL">
              <a:solidFill>
                <a:srgbClr val="FFFFFF"/>
              </a:solidFill>
              <a:latin typeface="Verdana"/>
            </a:endParaRPr>
          </a:p>
        </p:txBody>
      </p:sp>
      <p:pic>
        <p:nvPicPr>
          <p:cNvPr id="4" name="Picture 3" descr="events_geofenc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67375" y="116649"/>
            <a:ext cx="3076575" cy="2299876"/>
          </a:xfrm>
          <a:prstGeom prst="rect">
            <a:avLst/>
          </a:prstGeom>
        </p:spPr>
      </p:pic>
      <p:pic>
        <p:nvPicPr>
          <p:cNvPr id="5" name="Picture 4" descr="events_spee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57825" y="4010025"/>
            <a:ext cx="3112131" cy="230505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753100" y="1733550"/>
            <a:ext cx="3038475" cy="2867792"/>
            <a:chOff x="657225" y="1238250"/>
            <a:chExt cx="4999740" cy="3791717"/>
          </a:xfrm>
        </p:grpSpPr>
        <p:pic>
          <p:nvPicPr>
            <p:cNvPr id="7" name="Picture 6" descr="events_route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7225" y="1238250"/>
              <a:ext cx="4999740" cy="3791717"/>
            </a:xfrm>
            <a:prstGeom prst="rect">
              <a:avLst/>
            </a:prstGeom>
          </p:spPr>
        </p:pic>
        <p:sp>
          <p:nvSpPr>
            <p:cNvPr id="8" name="Rectangular Callout 7"/>
            <p:cNvSpPr/>
            <p:nvPr/>
          </p:nvSpPr>
          <p:spPr>
            <a:xfrm>
              <a:off x="2562225" y="1847850"/>
              <a:ext cx="990600" cy="914400"/>
            </a:xfrm>
            <a:prstGeom prst="wedgeRectCallout">
              <a:avLst/>
            </a:prstGeom>
            <a:solidFill>
              <a:srgbClr val="BBE0E3"/>
            </a:solidFill>
            <a:ln w="25400" cap="flat" cmpd="sng" algn="ctr">
              <a:solidFill>
                <a:srgbClr val="BBE0E3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</a:rPr>
                <a:t>T1</a:t>
              </a:r>
            </a:p>
          </p:txBody>
        </p:sp>
        <p:sp>
          <p:nvSpPr>
            <p:cNvPr id="9" name="Rectangular Callout 8"/>
            <p:cNvSpPr/>
            <p:nvPr/>
          </p:nvSpPr>
          <p:spPr>
            <a:xfrm>
              <a:off x="4314825" y="2609850"/>
              <a:ext cx="990600" cy="914400"/>
            </a:xfrm>
            <a:prstGeom prst="wedgeRectCallout">
              <a:avLst/>
            </a:prstGeom>
            <a:solidFill>
              <a:srgbClr val="BBE0E3"/>
            </a:solidFill>
            <a:ln w="25400" cap="flat" cmpd="sng" algn="ctr">
              <a:solidFill>
                <a:srgbClr val="BBE0E3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</a:rPr>
                <a:t>T2</a:t>
              </a:r>
            </a:p>
          </p:txBody>
        </p:sp>
      </p:grp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-140660" y="1414130"/>
            <a:ext cx="569373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9906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1400" b="1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182563" indent="-3175" algn="l" defTabSz="9906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defRPr sz="1200">
                <a:solidFill>
                  <a:schemeClr val="bg2"/>
                </a:solidFill>
                <a:latin typeface="+mn-lt"/>
                <a:ea typeface="+mj-ea"/>
              </a:defRPr>
            </a:lvl2pPr>
            <a:lvl3pPr marL="541338" indent="-179388" algn="l" defTabSz="9906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n"/>
              <a:defRPr sz="1200">
                <a:solidFill>
                  <a:schemeClr val="bg2"/>
                </a:solidFill>
                <a:latin typeface="+mn-lt"/>
                <a:ea typeface="+mj-ea"/>
              </a:defRPr>
            </a:lvl3pPr>
            <a:lvl4pPr marL="898525" indent="-177800" algn="l" defTabSz="990600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itchFamily="18" charset="2"/>
              <a:buChar char=""/>
              <a:defRPr sz="1200">
                <a:solidFill>
                  <a:schemeClr val="bg2"/>
                </a:solidFill>
                <a:latin typeface="+mn-lt"/>
                <a:ea typeface="+mj-ea"/>
              </a:defRPr>
            </a:lvl4pPr>
            <a:lvl5pPr marL="2808288" indent="-119063" algn="l" defTabSz="990600" rtl="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200">
                <a:solidFill>
                  <a:srgbClr val="545454"/>
                </a:solidFill>
                <a:latin typeface="+mn-lt"/>
                <a:ea typeface="+mj-ea"/>
              </a:defRPr>
            </a:lvl5pPr>
            <a:lvl6pPr marL="3265488" indent="-119063" algn="l" defTabSz="990600" rtl="0" fontAlgn="base">
              <a:spcBef>
                <a:spcPct val="20000"/>
              </a:spcBef>
              <a:spcAft>
                <a:spcPct val="0"/>
              </a:spcAft>
              <a:buFont typeface="Times" pitchFamily="-60" charset="0"/>
              <a:buChar char="•"/>
              <a:defRPr sz="1200">
                <a:solidFill>
                  <a:srgbClr val="545454"/>
                </a:solidFill>
                <a:latin typeface="+mn-lt"/>
                <a:ea typeface="+mj-ea"/>
              </a:defRPr>
            </a:lvl6pPr>
            <a:lvl7pPr marL="3722688" indent="-119063" algn="l" defTabSz="990600" rtl="0" fontAlgn="base">
              <a:spcBef>
                <a:spcPct val="20000"/>
              </a:spcBef>
              <a:spcAft>
                <a:spcPct val="0"/>
              </a:spcAft>
              <a:buFont typeface="Times" pitchFamily="-60" charset="0"/>
              <a:buChar char="•"/>
              <a:defRPr sz="1200">
                <a:solidFill>
                  <a:srgbClr val="545454"/>
                </a:solidFill>
                <a:latin typeface="+mn-lt"/>
                <a:ea typeface="+mj-ea"/>
              </a:defRPr>
            </a:lvl7pPr>
            <a:lvl8pPr marL="4179888" indent="-119063" algn="l" defTabSz="990600" rtl="0" fontAlgn="base">
              <a:spcBef>
                <a:spcPct val="20000"/>
              </a:spcBef>
              <a:spcAft>
                <a:spcPct val="0"/>
              </a:spcAft>
              <a:buFont typeface="Times" pitchFamily="-60" charset="0"/>
              <a:buChar char="•"/>
              <a:defRPr sz="1200">
                <a:solidFill>
                  <a:srgbClr val="545454"/>
                </a:solidFill>
                <a:latin typeface="+mn-lt"/>
                <a:ea typeface="+mj-ea"/>
              </a:defRPr>
            </a:lvl8pPr>
            <a:lvl9pPr marL="4637088" indent="-119063" algn="l" defTabSz="990600" rtl="0" fontAlgn="base">
              <a:spcBef>
                <a:spcPct val="20000"/>
              </a:spcBef>
              <a:spcAft>
                <a:spcPct val="0"/>
              </a:spcAft>
              <a:buFont typeface="Times" pitchFamily="-60" charset="0"/>
              <a:buChar char="•"/>
              <a:defRPr sz="1200">
                <a:solidFill>
                  <a:srgbClr val="545454"/>
                </a:solidFill>
                <a:latin typeface="+mn-lt"/>
                <a:ea typeface="+mj-ea"/>
              </a:defRPr>
            </a:lvl9pPr>
          </a:lstStyle>
          <a:p>
            <a:pPr marL="627063" marR="0" lvl="0" indent="-271463" algn="l" defTabSz="9906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kumimoji="0" lang="sr-Latn-RS" sz="1800" b="1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U slučaju izlaska iz unapred definisane zone (skretanje sa rute)</a:t>
            </a:r>
            <a:endParaRPr kumimoji="0" lang="en-US" sz="1800" b="1" i="0" u="none" strike="noStrike" kern="0" cap="none" spc="0" normalizeH="0" baseline="0" noProof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Verdana"/>
            </a:endParaRPr>
          </a:p>
          <a:p>
            <a:pPr marL="627063" marR="0" lvl="0" indent="-271463" algn="l" defTabSz="9906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kumimoji="0" lang="sr-Latn-RS" sz="1800" b="1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U slučaju</a:t>
            </a: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 prekoračenja </a:t>
            </a:r>
            <a:r>
              <a:rPr kumimoji="0" lang="sr-Latn-RS" sz="1800" b="1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i</a:t>
            </a: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 potkoračenja brzine</a:t>
            </a:r>
            <a:r>
              <a:rPr kumimoji="0" lang="sr-Latn-RS" sz="1800" b="1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 </a:t>
            </a: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vozila </a:t>
            </a:r>
          </a:p>
          <a:p>
            <a:pPr marL="627063" marR="0" lvl="0" indent="-271463" algn="l" defTabSz="9906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kumimoji="0" lang="sr-Latn-RS" sz="1800" b="1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U slučaju nepoštovanja vremenskih ograničenja</a:t>
            </a:r>
          </a:p>
          <a:p>
            <a:pPr marL="627063" marR="0" lvl="0" indent="-271463" algn="l" defTabSz="9906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kumimoji="0" lang="sr-Latn-RS" sz="1800" b="1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U slučaju predugog zadržavanja</a:t>
            </a:r>
          </a:p>
          <a:p>
            <a:pPr marL="627063" marR="0" lvl="0" indent="-271463" algn="l" defTabSz="9906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kumimoji="0" lang="sr-Latn-RS" sz="1800" b="1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...</a:t>
            </a:r>
            <a:endParaRPr kumimoji="0" lang="sr-Latn-CS" sz="1800" b="1" i="0" u="none" strike="noStrike" kern="0" cap="none" spc="0" normalizeH="0" baseline="0" noProof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Verdana"/>
            </a:endParaRPr>
          </a:p>
          <a:p>
            <a:pPr marL="342900" marR="0" lvl="0" indent="-342900" algn="l" defTabSz="9906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sr-Latn-CS" sz="2400" b="1" i="0" u="none" strike="noStrike" kern="0" cap="none" spc="0" normalizeH="0" baseline="0" noProof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Verdana"/>
            </a:endParaRPr>
          </a:p>
          <a:p>
            <a:pPr marL="342900" marR="0" lvl="0" indent="-342900" algn="l" defTabSz="9906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9846707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itle 6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Laboratorija za računarsku grafiku i GIS</a:t>
            </a:r>
            <a:endParaRPr lang="en-US" dirty="0"/>
          </a:p>
        </p:txBody>
      </p:sp>
      <p:pic>
        <p:nvPicPr>
          <p:cNvPr id="6" name="Picture 5" descr="Fotolia_34907824_Subscription_XX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94420" y="0"/>
            <a:ext cx="3649579" cy="5124450"/>
          </a:xfrm>
          <a:prstGeom prst="rect">
            <a:avLst/>
          </a:prstGeom>
        </p:spPr>
      </p:pic>
      <p:pic>
        <p:nvPicPr>
          <p:cNvPr id="7" name="Picture 6" descr="Fotolia_25769239_Subscription_XL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6960" y="0"/>
            <a:ext cx="3662947" cy="51244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5134" y="5630739"/>
            <a:ext cx="513116" cy="617660"/>
          </a:xfrm>
          <a:prstGeom prst="rect">
            <a:avLst/>
          </a:prstGeom>
        </p:spPr>
      </p:pic>
      <p:pic>
        <p:nvPicPr>
          <p:cNvPr id="9" name="Picture 8" descr="gislab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18364" y="4597399"/>
            <a:ext cx="1828800" cy="165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37194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352425" y="600212"/>
            <a:ext cx="8791575" cy="59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ＭＳ Ｐゴシック"/>
              </a:rPr>
              <a:t>Istorija kretanja vozila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Verdana"/>
              <a:ea typeface="ＭＳ Ｐゴシック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478465" y="1447484"/>
            <a:ext cx="8474149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9906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1400" b="1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182563" indent="-3175" algn="l" defTabSz="9906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defRPr sz="1200">
                <a:solidFill>
                  <a:schemeClr val="bg2"/>
                </a:solidFill>
                <a:latin typeface="+mn-lt"/>
                <a:ea typeface="+mj-ea"/>
              </a:defRPr>
            </a:lvl2pPr>
            <a:lvl3pPr marL="541338" indent="-179388" algn="l" defTabSz="9906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n"/>
              <a:defRPr sz="1200">
                <a:solidFill>
                  <a:schemeClr val="bg2"/>
                </a:solidFill>
                <a:latin typeface="+mn-lt"/>
                <a:ea typeface="+mj-ea"/>
              </a:defRPr>
            </a:lvl3pPr>
            <a:lvl4pPr marL="898525" indent="-177800" algn="l" defTabSz="990600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itchFamily="18" charset="2"/>
              <a:buChar char=""/>
              <a:defRPr sz="1200">
                <a:solidFill>
                  <a:schemeClr val="bg2"/>
                </a:solidFill>
                <a:latin typeface="+mn-lt"/>
                <a:ea typeface="+mj-ea"/>
              </a:defRPr>
            </a:lvl4pPr>
            <a:lvl5pPr marL="2808288" indent="-119063" algn="l" defTabSz="990600" rtl="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200">
                <a:solidFill>
                  <a:srgbClr val="545454"/>
                </a:solidFill>
                <a:latin typeface="+mn-lt"/>
                <a:ea typeface="+mj-ea"/>
              </a:defRPr>
            </a:lvl5pPr>
            <a:lvl6pPr marL="3265488" indent="-119063" algn="l" defTabSz="990600" rtl="0" fontAlgn="base">
              <a:spcBef>
                <a:spcPct val="20000"/>
              </a:spcBef>
              <a:spcAft>
                <a:spcPct val="0"/>
              </a:spcAft>
              <a:buFont typeface="Times" pitchFamily="-60" charset="0"/>
              <a:buChar char="•"/>
              <a:defRPr sz="1200">
                <a:solidFill>
                  <a:srgbClr val="545454"/>
                </a:solidFill>
                <a:latin typeface="+mn-lt"/>
                <a:ea typeface="+mj-ea"/>
              </a:defRPr>
            </a:lvl6pPr>
            <a:lvl7pPr marL="3722688" indent="-119063" algn="l" defTabSz="990600" rtl="0" fontAlgn="base">
              <a:spcBef>
                <a:spcPct val="20000"/>
              </a:spcBef>
              <a:spcAft>
                <a:spcPct val="0"/>
              </a:spcAft>
              <a:buFont typeface="Times" pitchFamily="-60" charset="0"/>
              <a:buChar char="•"/>
              <a:defRPr sz="1200">
                <a:solidFill>
                  <a:srgbClr val="545454"/>
                </a:solidFill>
                <a:latin typeface="+mn-lt"/>
                <a:ea typeface="+mj-ea"/>
              </a:defRPr>
            </a:lvl7pPr>
            <a:lvl8pPr marL="4179888" indent="-119063" algn="l" defTabSz="990600" rtl="0" fontAlgn="base">
              <a:spcBef>
                <a:spcPct val="20000"/>
              </a:spcBef>
              <a:spcAft>
                <a:spcPct val="0"/>
              </a:spcAft>
              <a:buFont typeface="Times" pitchFamily="-60" charset="0"/>
              <a:buChar char="•"/>
              <a:defRPr sz="1200">
                <a:solidFill>
                  <a:srgbClr val="545454"/>
                </a:solidFill>
                <a:latin typeface="+mn-lt"/>
                <a:ea typeface="+mj-ea"/>
              </a:defRPr>
            </a:lvl8pPr>
            <a:lvl9pPr marL="4637088" indent="-119063" algn="l" defTabSz="990600" rtl="0" fontAlgn="base">
              <a:spcBef>
                <a:spcPct val="20000"/>
              </a:spcBef>
              <a:spcAft>
                <a:spcPct val="0"/>
              </a:spcAft>
              <a:buFont typeface="Times" pitchFamily="-60" charset="0"/>
              <a:buChar char="•"/>
              <a:defRPr sz="1200">
                <a:solidFill>
                  <a:srgbClr val="545454"/>
                </a:solidFill>
                <a:latin typeface="+mn-lt"/>
                <a:ea typeface="+mj-ea"/>
              </a:defRPr>
            </a:lvl9pPr>
          </a:lstStyle>
          <a:p>
            <a:pPr marL="0" marR="0" lvl="0" indent="0" algn="l" defTabSz="9906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Istorija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kretanja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omogućava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:</a:t>
            </a:r>
          </a:p>
          <a:p>
            <a:pPr marL="627063" marR="0" lvl="0" indent="-271463" algn="l" defTabSz="9906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kumimoji="0" lang="en-US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Naknadnu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 </a:t>
            </a:r>
            <a:r>
              <a:rPr kumimoji="0" lang="en-US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analizu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 </a:t>
            </a:r>
            <a:r>
              <a:rPr kumimoji="0" lang="en-US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kretanja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 </a:t>
            </a:r>
            <a:r>
              <a:rPr kumimoji="0" lang="en-US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vozila</a:t>
            </a: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Verdana"/>
            </a:endParaRPr>
          </a:p>
          <a:p>
            <a:pPr marL="627063" marR="0" lvl="0" indent="-271463" algn="l" defTabSz="9906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kumimoji="0" lang="en-US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Prikaz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 </a:t>
            </a:r>
            <a:r>
              <a:rPr kumimoji="0" lang="en-US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svih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 </a:t>
            </a:r>
            <a:r>
              <a:rPr kumimoji="0" lang="en-US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prekoračenja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 </a:t>
            </a:r>
            <a:r>
              <a:rPr kumimoji="0" lang="sr-Latn-R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i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 </a:t>
            </a:r>
            <a:r>
              <a:rPr kumimoji="0" lang="en-US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potkoračenja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 </a:t>
            </a:r>
            <a:r>
              <a:rPr kumimoji="0" lang="en-US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brzine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 </a:t>
            </a:r>
            <a:r>
              <a:rPr kumimoji="0" lang="en-US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vozila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 </a:t>
            </a:r>
          </a:p>
          <a:p>
            <a:pPr marL="627063" marR="0" lvl="0" indent="-271463" algn="l" defTabSz="9906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kumimoji="0" lang="en-US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Prikaz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 </a:t>
            </a:r>
            <a:r>
              <a:rPr kumimoji="0" lang="en-US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svih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 </a:t>
            </a:r>
            <a:r>
              <a:rPr kumimoji="0" lang="en-US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zaustavljanja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 </a:t>
            </a:r>
            <a:r>
              <a:rPr kumimoji="0" lang="en-US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vozila</a:t>
            </a:r>
            <a:endParaRPr kumimoji="0" lang="sr-Latn-CS" sz="1600" b="1" i="0" u="none" strike="noStrike" kern="0" cap="none" spc="0" normalizeH="0" baseline="0" noProof="0" dirty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Verdana"/>
            </a:endParaRPr>
          </a:p>
          <a:p>
            <a:pPr marL="342900" marR="0" lvl="0" indent="-342900" algn="l" defTabSz="9906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sr-Latn-CS" sz="2000" b="1" i="0" u="none" strike="noStrike" kern="0" cap="none" spc="0" normalizeH="0" baseline="0" noProof="0" dirty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Verdana"/>
            </a:endParaRPr>
          </a:p>
          <a:p>
            <a:pPr marL="342900" marR="0" lvl="0" indent="-342900" algn="l" defTabSz="9906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Verdana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68575" y="3545390"/>
            <a:ext cx="5892469" cy="29040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9" descr="Klijent - istorij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596" y="3582997"/>
            <a:ext cx="3641651" cy="539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" descr="Klijent - reprodukcija istorij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1102" y="6074735"/>
            <a:ext cx="3641651" cy="54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846707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352424" y="647699"/>
            <a:ext cx="8791575" cy="59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400" b="1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ＭＳ Ｐゴシック"/>
              </a:rPr>
              <a:t>Izveštaji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Verdana"/>
              <a:ea typeface="ＭＳ Ｐゴシック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444597" y="1270197"/>
            <a:ext cx="8474149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9906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1400" b="1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182563" indent="-3175" algn="l" defTabSz="9906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defRPr sz="1200">
                <a:solidFill>
                  <a:schemeClr val="bg2"/>
                </a:solidFill>
                <a:latin typeface="+mn-lt"/>
                <a:ea typeface="+mj-ea"/>
              </a:defRPr>
            </a:lvl2pPr>
            <a:lvl3pPr marL="541338" indent="-179388" algn="l" defTabSz="9906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n"/>
              <a:defRPr sz="1200">
                <a:solidFill>
                  <a:schemeClr val="bg2"/>
                </a:solidFill>
                <a:latin typeface="+mn-lt"/>
                <a:ea typeface="+mj-ea"/>
              </a:defRPr>
            </a:lvl3pPr>
            <a:lvl4pPr marL="898525" indent="-177800" algn="l" defTabSz="990600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itchFamily="18" charset="2"/>
              <a:buChar char=""/>
              <a:defRPr sz="1200">
                <a:solidFill>
                  <a:schemeClr val="bg2"/>
                </a:solidFill>
                <a:latin typeface="+mn-lt"/>
                <a:ea typeface="+mj-ea"/>
              </a:defRPr>
            </a:lvl4pPr>
            <a:lvl5pPr marL="2808288" indent="-119063" algn="l" defTabSz="990600" rtl="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200">
                <a:solidFill>
                  <a:srgbClr val="545454"/>
                </a:solidFill>
                <a:latin typeface="+mn-lt"/>
                <a:ea typeface="+mj-ea"/>
              </a:defRPr>
            </a:lvl5pPr>
            <a:lvl6pPr marL="3265488" indent="-119063" algn="l" defTabSz="990600" rtl="0" fontAlgn="base">
              <a:spcBef>
                <a:spcPct val="20000"/>
              </a:spcBef>
              <a:spcAft>
                <a:spcPct val="0"/>
              </a:spcAft>
              <a:buFont typeface="Times" pitchFamily="-60" charset="0"/>
              <a:buChar char="•"/>
              <a:defRPr sz="1200">
                <a:solidFill>
                  <a:srgbClr val="545454"/>
                </a:solidFill>
                <a:latin typeface="+mn-lt"/>
                <a:ea typeface="+mj-ea"/>
              </a:defRPr>
            </a:lvl6pPr>
            <a:lvl7pPr marL="3722688" indent="-119063" algn="l" defTabSz="990600" rtl="0" fontAlgn="base">
              <a:spcBef>
                <a:spcPct val="20000"/>
              </a:spcBef>
              <a:spcAft>
                <a:spcPct val="0"/>
              </a:spcAft>
              <a:buFont typeface="Times" pitchFamily="-60" charset="0"/>
              <a:buChar char="•"/>
              <a:defRPr sz="1200">
                <a:solidFill>
                  <a:srgbClr val="545454"/>
                </a:solidFill>
                <a:latin typeface="+mn-lt"/>
                <a:ea typeface="+mj-ea"/>
              </a:defRPr>
            </a:lvl7pPr>
            <a:lvl8pPr marL="4179888" indent="-119063" algn="l" defTabSz="990600" rtl="0" fontAlgn="base">
              <a:spcBef>
                <a:spcPct val="20000"/>
              </a:spcBef>
              <a:spcAft>
                <a:spcPct val="0"/>
              </a:spcAft>
              <a:buFont typeface="Times" pitchFamily="-60" charset="0"/>
              <a:buChar char="•"/>
              <a:defRPr sz="1200">
                <a:solidFill>
                  <a:srgbClr val="545454"/>
                </a:solidFill>
                <a:latin typeface="+mn-lt"/>
                <a:ea typeface="+mj-ea"/>
              </a:defRPr>
            </a:lvl8pPr>
            <a:lvl9pPr marL="4637088" indent="-119063" algn="l" defTabSz="990600" rtl="0" fontAlgn="base">
              <a:spcBef>
                <a:spcPct val="20000"/>
              </a:spcBef>
              <a:spcAft>
                <a:spcPct val="0"/>
              </a:spcAft>
              <a:buFont typeface="Times" pitchFamily="-60" charset="0"/>
              <a:buChar char="•"/>
              <a:defRPr sz="1200">
                <a:solidFill>
                  <a:srgbClr val="545454"/>
                </a:solidFill>
                <a:latin typeface="+mn-lt"/>
                <a:ea typeface="+mj-ea"/>
              </a:defRPr>
            </a:lvl9pPr>
          </a:lstStyle>
          <a:p>
            <a:pPr marL="0" marR="0" lvl="0" indent="0" algn="l" defTabSz="9906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kumimoji="0" lang="sr-Latn-RS" sz="2000" b="1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Sistemi omogućavaju generisanje različitih vrsta izveštaja</a:t>
            </a:r>
            <a:r>
              <a:rPr kumimoji="0" lang="en-US" sz="2000" b="1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:</a:t>
            </a:r>
          </a:p>
          <a:p>
            <a:pPr marL="627063" marR="0" lvl="0" indent="-271463" algn="l" defTabSz="9906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kumimoji="0" lang="sr-Latn-RS" sz="1600" b="1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O kretanju, pređenom putu, zaustavljanjima, prekoračenjima brzine, prolascima pored objekata,</a:t>
            </a:r>
            <a:r>
              <a:rPr kumimoji="0" lang="sr-Latn-RS" sz="1600" b="1" i="0" u="none" strike="noStrike" kern="0" cap="none" spc="0" normalizeH="0" baseline="0" noProof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/>
              </a:rPr>
              <a:t> </a:t>
            </a:r>
            <a:r>
              <a:rPr kumimoji="0" lang="sr-Latn-RS" sz="1600" b="1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Verdana"/>
              </a:rPr>
              <a:t>broju radnih sati motora u kretanju/stajanju...</a:t>
            </a:r>
            <a:r>
              <a:rPr kumimoji="0" lang="en-US" sz="1600" b="1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 </a:t>
            </a:r>
            <a:endParaRPr kumimoji="0" lang="sr-Latn-RS" sz="1600" b="1" i="0" u="none" strike="noStrike" kern="0" cap="none" spc="0" normalizeH="0" baseline="0" noProof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Verdana"/>
            </a:endParaRPr>
          </a:p>
          <a:p>
            <a:pPr marL="627063" marR="0" lvl="0" indent="-271463" algn="l" defTabSz="9906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kumimoji="0" lang="en-US" sz="1600" b="1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P</a:t>
            </a:r>
            <a:r>
              <a:rPr kumimoji="0" lang="sr-Latn-RS" sz="1600" b="1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o vozilu, vozaču, zbirno,...</a:t>
            </a:r>
            <a:endParaRPr kumimoji="0" lang="en-US" sz="1600" b="1" i="0" u="none" strike="noStrike" kern="0" cap="none" spc="0" normalizeH="0" baseline="0" noProof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Verdana"/>
            </a:endParaRPr>
          </a:p>
          <a:p>
            <a:pPr marL="627063" marR="0" lvl="0" indent="-271463" algn="l" defTabSz="9906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kumimoji="0" lang="sr-Latn-RS" sz="1600" b="1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Verdana"/>
              </a:rPr>
              <a:t>Okvirna procena potrošnje goriva</a:t>
            </a:r>
          </a:p>
          <a:p>
            <a:pPr marL="627063" marR="0" lvl="0" indent="-271463" algn="l" defTabSz="9906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kumimoji="0" lang="sr-Latn-RS" sz="1600" b="1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Formati dokumenata: PDF, Excel, Word, HTML, XML,...</a:t>
            </a:r>
            <a:endParaRPr kumimoji="0" lang="en-US" sz="1600" b="1" i="0" u="none" strike="noStrike" kern="0" cap="none" spc="0" normalizeH="0" baseline="0" noProof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Verdana"/>
            </a:endParaRPr>
          </a:p>
          <a:p>
            <a:pPr marL="627063" marR="0" lvl="0" indent="-271463" algn="l" defTabSz="9906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kumimoji="0" lang="sr-Latn-RS" sz="1600" b="1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...</a:t>
            </a:r>
            <a:endParaRPr kumimoji="0" lang="sr-Latn-CS" sz="1600" b="1" i="0" u="none" strike="noStrike" kern="0" cap="none" spc="0" normalizeH="0" baseline="0" noProof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Verdana"/>
            </a:endParaRPr>
          </a:p>
          <a:p>
            <a:pPr marL="342900" marR="0" lvl="0" indent="-342900" algn="l" defTabSz="9906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sr-Latn-CS" sz="2000" b="1" i="0" u="none" strike="noStrike" kern="0" cap="none" spc="0" normalizeH="0" baseline="0" noProof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Verdana"/>
            </a:endParaRPr>
          </a:p>
          <a:p>
            <a:pPr marL="342900" marR="0" lvl="0" indent="-342900" algn="l" defTabSz="9906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Verdana"/>
            </a:endParaRPr>
          </a:p>
        </p:txBody>
      </p:sp>
      <p:pic>
        <p:nvPicPr>
          <p:cNvPr id="4" name="Picture 4" descr="ReportGeneratorIzvestaj"/>
          <p:cNvPicPr>
            <a:picLocks noChangeAspect="1" noChangeArrowheads="1"/>
          </p:cNvPicPr>
          <p:nvPr/>
        </p:nvPicPr>
        <p:blipFill>
          <a:blip r:embed="rId2" cstate="print"/>
          <a:srcRect l="18773" t="27571" r="1825"/>
          <a:stretch>
            <a:fillRect/>
          </a:stretch>
        </p:blipFill>
        <p:spPr bwMode="auto">
          <a:xfrm>
            <a:off x="1007533" y="4250267"/>
            <a:ext cx="2946400" cy="215113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 descr="ExcelReport.jpg"/>
          <p:cNvPicPr/>
          <p:nvPr/>
        </p:nvPicPr>
        <p:blipFill>
          <a:blip r:embed="rId3" cstate="print"/>
          <a:srcRect t="16651" r="18701"/>
          <a:stretch>
            <a:fillRect/>
          </a:stretch>
        </p:blipFill>
        <p:spPr>
          <a:xfrm>
            <a:off x="4553369" y="3852334"/>
            <a:ext cx="3760898" cy="24990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46707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Autobusi-Neki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9800" y="1905000"/>
            <a:ext cx="2667000" cy="1555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5" descr="Autobusi-Neki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7600" y="1905000"/>
            <a:ext cx="2438400" cy="15636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6" descr="Autobusi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9800" y="3743861"/>
            <a:ext cx="2667000" cy="15986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7" descr="Autobus-N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83000" y="3742273"/>
            <a:ext cx="2438400" cy="1587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35400" y="1915199"/>
            <a:ext cx="2023533" cy="15884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73800" y="3742273"/>
            <a:ext cx="2362200" cy="14763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52424" y="647699"/>
            <a:ext cx="8791575" cy="596309"/>
          </a:xfrm>
          <a:prstGeom prst="rect">
            <a:avLst/>
          </a:prstGeom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sr-Latn-RS" sz="2400" b="1" kern="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</a:rPr>
              <a:t>Mogućnost 3D prikaza </a:t>
            </a:r>
            <a:endParaRPr lang="en-US" sz="2400" b="1" kern="0" dirty="0" smtClean="0">
              <a:solidFill>
                <a:srgbClr val="80808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9846707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 descr="skybus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505200"/>
            <a:ext cx="2759075" cy="196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609600" y="4419600"/>
            <a:ext cx="29638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charset="0"/>
              </a:rPr>
              <a:t>- WEB, WAP interfaces &amp; 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charset="0"/>
              </a:rPr>
              <a:t>  Live LED DISPLAYS !</a:t>
            </a:r>
            <a:br>
              <a:rPr kumimoji="0" lang="en-US" altLang="en-US" sz="1800" b="1" i="0" u="none" strike="noStrike" kern="0" cap="none" spc="0" normalizeH="0" baseline="0" noProof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charset="0"/>
              </a:rPr>
            </a:br>
            <a:r>
              <a:rPr kumimoji="0" lang="en-US" altLang="en-US" sz="1800" b="1" i="0" u="none" strike="noStrike" kern="0" cap="none" spc="0" normalizeH="0" baseline="0" noProof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charset="0"/>
              </a:rPr>
              <a:t> </a:t>
            </a:r>
          </a:p>
        </p:txBody>
      </p:sp>
      <p:sp>
        <p:nvSpPr>
          <p:cNvPr id="13" name="Rectangle 14"/>
          <p:cNvSpPr>
            <a:spLocks noChangeArrowheads="1"/>
          </p:cNvSpPr>
          <p:nvPr/>
        </p:nvSpPr>
        <p:spPr bwMode="auto">
          <a:xfrm>
            <a:off x="609600" y="3429000"/>
            <a:ext cx="2698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charset="0"/>
              </a:rPr>
              <a:t>- User administration ! </a:t>
            </a:r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609600" y="1676400"/>
            <a:ext cx="3048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charset="0"/>
              </a:rPr>
              <a:t>- Analysis and reporting </a:t>
            </a:r>
          </a:p>
        </p:txBody>
      </p:sp>
      <p:sp>
        <p:nvSpPr>
          <p:cNvPr id="15" name="Rectangle 17"/>
          <p:cNvSpPr>
            <a:spLocks noChangeArrowheads="1"/>
          </p:cNvSpPr>
          <p:nvPr/>
        </p:nvSpPr>
        <p:spPr bwMode="auto">
          <a:xfrm>
            <a:off x="609600" y="2362200"/>
            <a:ext cx="25701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charset="0"/>
              </a:rPr>
              <a:t>- Bus stops and lines 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charset="0"/>
              </a:rPr>
              <a:t>  administration ! </a:t>
            </a:r>
          </a:p>
        </p:txBody>
      </p:sp>
      <p:pic>
        <p:nvPicPr>
          <p:cNvPr id="16" name="Picture 4" descr="mobilni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838200"/>
            <a:ext cx="3124200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 descr="Displej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85800"/>
            <a:ext cx="62484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800600"/>
            <a:ext cx="2286000" cy="12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438400"/>
            <a:ext cx="24384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2"/>
          <p:cNvSpPr txBox="1">
            <a:spLocks noChangeArrowheads="1"/>
          </p:cNvSpPr>
          <p:nvPr/>
        </p:nvSpPr>
        <p:spPr bwMode="auto">
          <a:xfrm>
            <a:off x="0" y="76200"/>
            <a:ext cx="8619214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bg1"/>
                </a:solidFill>
                <a:latin typeface="Arial Black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 Black"/>
              </a:rPr>
              <a:t>SkyBUS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 Black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 Black"/>
              </a:rPr>
              <a:t>sistem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 Black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 Black"/>
              </a:rPr>
              <a:t>za</a:t>
            </a:r>
            <a:r>
              <a:rPr kumimoji="0" lang="en-US" altLang="en-US" sz="24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 Black"/>
              </a:rPr>
              <a:t> </a:t>
            </a:r>
            <a:r>
              <a:rPr kumimoji="0" lang="en-US" altLang="en-US" sz="2400" b="1" i="0" u="none" strike="noStrike" kern="0" cap="none" spc="0" normalizeH="0" noProof="0" dirty="0" err="1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 Black"/>
              </a:rPr>
              <a:t>upravljanje</a:t>
            </a:r>
            <a:r>
              <a:rPr kumimoji="0" lang="en-US" altLang="en-US" sz="24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 Black"/>
              </a:rPr>
              <a:t> </a:t>
            </a:r>
            <a:r>
              <a:rPr kumimoji="0" lang="en-US" altLang="en-US" sz="2400" b="1" i="0" u="none" strike="noStrike" kern="0" cap="none" spc="0" normalizeH="0" noProof="0" dirty="0" err="1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 Black"/>
              </a:rPr>
              <a:t>gradskim</a:t>
            </a:r>
            <a:r>
              <a:rPr kumimoji="0" lang="en-US" altLang="en-US" sz="24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 Black"/>
              </a:rPr>
              <a:t> </a:t>
            </a:r>
            <a:r>
              <a:rPr kumimoji="0" lang="en-US" altLang="en-US" sz="2400" b="1" i="0" u="none" strike="noStrike" kern="0" cap="none" spc="0" normalizeH="0" noProof="0" dirty="0" err="1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 Black"/>
              </a:rPr>
              <a:t>prevozom</a:t>
            </a:r>
            <a:endParaRPr kumimoji="0" lang="en-US" altLang="en-US" sz="2400" b="1" i="0" u="none" strike="noStrike" kern="0" cap="none" spc="0" normalizeH="0" baseline="0" noProof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9974593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52423" y="329647"/>
            <a:ext cx="8568291" cy="521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ＭＳ Ｐゴシック"/>
              </a:rPr>
              <a:t>W</a:t>
            </a:r>
            <a:r>
              <a:rPr kumimoji="0" lang="sr-Latn-C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ＭＳ Ｐゴシック"/>
              </a:rPr>
              <a:t>EB klijent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Verdana"/>
              <a:ea typeface="ＭＳ Ｐゴシック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241004" y="874580"/>
            <a:ext cx="6019800" cy="2877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9906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1400" b="1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182563" indent="-3175" algn="l" defTabSz="9906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defRPr sz="1200">
                <a:solidFill>
                  <a:schemeClr val="bg2"/>
                </a:solidFill>
                <a:latin typeface="+mn-lt"/>
                <a:ea typeface="+mj-ea"/>
              </a:defRPr>
            </a:lvl2pPr>
            <a:lvl3pPr marL="541338" indent="-179388" algn="l" defTabSz="9906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n"/>
              <a:defRPr sz="1200">
                <a:solidFill>
                  <a:schemeClr val="bg2"/>
                </a:solidFill>
                <a:latin typeface="+mn-lt"/>
                <a:ea typeface="+mj-ea"/>
              </a:defRPr>
            </a:lvl3pPr>
            <a:lvl4pPr marL="898525" indent="-177800" algn="l" defTabSz="990600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itchFamily="18" charset="2"/>
              <a:buChar char=""/>
              <a:defRPr sz="1200">
                <a:solidFill>
                  <a:schemeClr val="bg2"/>
                </a:solidFill>
                <a:latin typeface="+mn-lt"/>
                <a:ea typeface="+mj-ea"/>
              </a:defRPr>
            </a:lvl4pPr>
            <a:lvl5pPr marL="2808288" indent="-119063" algn="l" defTabSz="990600" rtl="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200">
                <a:solidFill>
                  <a:srgbClr val="545454"/>
                </a:solidFill>
                <a:latin typeface="+mn-lt"/>
                <a:ea typeface="+mj-ea"/>
              </a:defRPr>
            </a:lvl5pPr>
            <a:lvl6pPr marL="3265488" indent="-119063" algn="l" defTabSz="990600" rtl="0" fontAlgn="base">
              <a:spcBef>
                <a:spcPct val="20000"/>
              </a:spcBef>
              <a:spcAft>
                <a:spcPct val="0"/>
              </a:spcAft>
              <a:buFont typeface="Times" pitchFamily="-60" charset="0"/>
              <a:buChar char="•"/>
              <a:defRPr sz="1200">
                <a:solidFill>
                  <a:srgbClr val="545454"/>
                </a:solidFill>
                <a:latin typeface="+mn-lt"/>
                <a:ea typeface="+mj-ea"/>
              </a:defRPr>
            </a:lvl6pPr>
            <a:lvl7pPr marL="3722688" indent="-119063" algn="l" defTabSz="990600" rtl="0" fontAlgn="base">
              <a:spcBef>
                <a:spcPct val="20000"/>
              </a:spcBef>
              <a:spcAft>
                <a:spcPct val="0"/>
              </a:spcAft>
              <a:buFont typeface="Times" pitchFamily="-60" charset="0"/>
              <a:buChar char="•"/>
              <a:defRPr sz="1200">
                <a:solidFill>
                  <a:srgbClr val="545454"/>
                </a:solidFill>
                <a:latin typeface="+mn-lt"/>
                <a:ea typeface="+mj-ea"/>
              </a:defRPr>
            </a:lvl7pPr>
            <a:lvl8pPr marL="4179888" indent="-119063" algn="l" defTabSz="990600" rtl="0" fontAlgn="base">
              <a:spcBef>
                <a:spcPct val="20000"/>
              </a:spcBef>
              <a:spcAft>
                <a:spcPct val="0"/>
              </a:spcAft>
              <a:buFont typeface="Times" pitchFamily="-60" charset="0"/>
              <a:buChar char="•"/>
              <a:defRPr sz="1200">
                <a:solidFill>
                  <a:srgbClr val="545454"/>
                </a:solidFill>
                <a:latin typeface="+mn-lt"/>
                <a:ea typeface="+mj-ea"/>
              </a:defRPr>
            </a:lvl8pPr>
            <a:lvl9pPr marL="4637088" indent="-119063" algn="l" defTabSz="990600" rtl="0" fontAlgn="base">
              <a:spcBef>
                <a:spcPct val="20000"/>
              </a:spcBef>
              <a:spcAft>
                <a:spcPct val="0"/>
              </a:spcAft>
              <a:buFont typeface="Times" pitchFamily="-60" charset="0"/>
              <a:buChar char="•"/>
              <a:defRPr sz="1200">
                <a:solidFill>
                  <a:srgbClr val="545454"/>
                </a:solidFill>
                <a:latin typeface="+mn-lt"/>
                <a:ea typeface="+mj-ea"/>
              </a:defRPr>
            </a:lvl9pPr>
          </a:lstStyle>
          <a:p>
            <a:pPr marL="342900" marR="0" lvl="0" indent="-342900" algn="l" defTabSz="9906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sr-Latn-R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Anonimni i privilegovani pristup</a:t>
            </a:r>
          </a:p>
          <a:p>
            <a:pPr marL="342900" marR="0" lvl="0" indent="-342900" algn="l" defTabSz="9906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sr-Latn-R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Pregled aktivnih vozila</a:t>
            </a:r>
          </a:p>
          <a:p>
            <a:pPr marL="342900" marR="0" lvl="0" indent="-342900" algn="l" defTabSz="9906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sr-Latn-R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WEB GIS klijent</a:t>
            </a: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Verdana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6" r="7990"/>
          <a:stretch/>
        </p:blipFill>
        <p:spPr bwMode="auto">
          <a:xfrm>
            <a:off x="826936" y="1744887"/>
            <a:ext cx="7720715" cy="5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62946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Ȣ⢘⌃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133600"/>
            <a:ext cx="5272088" cy="398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3800475" y="5638800"/>
            <a:ext cx="1449388" cy="711200"/>
          </a:xfrm>
          <a:prstGeom prst="rect">
            <a:avLst/>
          </a:prstGeom>
          <a:solidFill>
            <a:srgbClr val="BBE0E3">
              <a:alpha val="38823"/>
            </a:srgbClr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r-Latn-CS" sz="2000">
                <a:solidFill>
                  <a:srgbClr val="000000"/>
                </a:solidFill>
                <a:latin typeface="TimesRoman" pitchFamily="2" charset="0"/>
              </a:rPr>
              <a:t>Objekat </a:t>
            </a:r>
            <a:r>
              <a:rPr lang="en-US" sz="2000">
                <a:solidFill>
                  <a:srgbClr val="000000"/>
                </a:solidFill>
                <a:latin typeface="TimesRoman" pitchFamily="2" charset="0"/>
              </a:rPr>
              <a:t/>
            </a:r>
            <a:br>
              <a:rPr lang="en-US" sz="2000">
                <a:solidFill>
                  <a:srgbClr val="000000"/>
                </a:solidFill>
                <a:latin typeface="TimesRoman" pitchFamily="2" charset="0"/>
              </a:rPr>
            </a:br>
            <a:r>
              <a:rPr lang="sr-Latn-CS" sz="2000">
                <a:solidFill>
                  <a:srgbClr val="000000"/>
                </a:solidFill>
                <a:latin typeface="TimesRoman" pitchFamily="2" charset="0"/>
              </a:rPr>
              <a:t>od interesa</a:t>
            </a:r>
            <a:endParaRPr lang="en-US" sz="2000">
              <a:solidFill>
                <a:srgbClr val="000000"/>
              </a:solidFill>
              <a:latin typeface="TimesRoman" pitchFamily="2" charset="0"/>
            </a:endParaRPr>
          </a:p>
        </p:txBody>
      </p:sp>
      <p:pic>
        <p:nvPicPr>
          <p:cNvPr id="4" name="Picture 6" descr="&#10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0526" y="1299216"/>
            <a:ext cx="5238750" cy="823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4" cstate="print"/>
          <a:srcRect l="12938"/>
          <a:stretch>
            <a:fillRect/>
          </a:stretch>
        </p:blipFill>
        <p:spPr bwMode="auto">
          <a:xfrm>
            <a:off x="5838825" y="2670183"/>
            <a:ext cx="512763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34150" y="2622558"/>
            <a:ext cx="50482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0" y="29448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39000" y="3413133"/>
            <a:ext cx="1600200" cy="115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Line 12"/>
          <p:cNvSpPr>
            <a:spLocks noChangeShapeType="1"/>
          </p:cNvSpPr>
          <p:nvPr/>
        </p:nvSpPr>
        <p:spPr bwMode="auto">
          <a:xfrm flipV="1">
            <a:off x="4191000" y="5029200"/>
            <a:ext cx="0" cy="609600"/>
          </a:xfrm>
          <a:prstGeom prst="line">
            <a:avLst/>
          </a:prstGeom>
          <a:noFill/>
          <a:ln w="76200">
            <a:solidFill>
              <a:srgbClr val="333399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5867400" y="1177933"/>
            <a:ext cx="34290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6700" indent="-266700" defTabSz="9144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Courier New" pitchFamily="49" charset="0"/>
              <a:buChar char="o"/>
            </a:pPr>
            <a:r>
              <a:rPr lang="sr-Latn-CS" sz="2000" b="1" dirty="0">
                <a:solidFill>
                  <a:srgbClr val="000000">
                    <a:lumMod val="50000"/>
                    <a:lumOff val="50000"/>
                  </a:srgbClr>
                </a:solidFill>
                <a:latin typeface="Verdana"/>
              </a:rPr>
              <a:t> Tačkasti objekti (kiosci i sl)</a:t>
            </a:r>
          </a:p>
          <a:p>
            <a:pPr marL="361950" indent="-361950" defTabSz="9144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Courier New" pitchFamily="49" charset="0"/>
              <a:buChar char="o"/>
            </a:pPr>
            <a:r>
              <a:rPr lang="sr-Latn-CS" sz="2000" b="1" dirty="0">
                <a:solidFill>
                  <a:srgbClr val="000000">
                    <a:lumMod val="50000"/>
                    <a:lumOff val="50000"/>
                  </a:srgbClr>
                </a:solidFill>
                <a:latin typeface="Verdana"/>
              </a:rPr>
              <a:t> Poligoni/površine (letnje bašte i sl.)</a:t>
            </a:r>
            <a:endParaRPr lang="en-US" sz="2000" b="1" dirty="0">
              <a:solidFill>
                <a:srgbClr val="000000">
                  <a:lumMod val="50000"/>
                  <a:lumOff val="50000"/>
                </a:srgbClr>
              </a:solidFill>
              <a:latin typeface="Verdana"/>
            </a:endParaRPr>
          </a:p>
        </p:txBody>
      </p:sp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1925" y="1162051"/>
            <a:ext cx="3448050" cy="2582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09550" y="162670"/>
            <a:ext cx="87630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r-Latn-CS" sz="2400" b="1" dirty="0" err="1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</a:rPr>
              <a:t>GeoJP</a:t>
            </a:r>
            <a:r>
              <a:rPr lang="sr-Latn-CS" sz="2400" b="1" dirty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</a:rPr>
              <a:t> – </a:t>
            </a:r>
            <a:r>
              <a:rPr lang="sr-Latn-RS" sz="2400" b="1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</a:rPr>
              <a:t>GIS za LS (evidencija javnih površina)</a:t>
            </a:r>
            <a:endParaRPr lang="en-US" sz="2400" b="1" dirty="0">
              <a:solidFill>
                <a:srgbClr val="000000">
                  <a:lumMod val="65000"/>
                  <a:lumOff val="35000"/>
                </a:srgbClr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2906449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83" descr="GIS1"/>
          <p:cNvPicPr>
            <a:picLocks noChangeAspect="1" noChangeArrowheads="1"/>
          </p:cNvPicPr>
          <p:nvPr/>
        </p:nvPicPr>
        <p:blipFill>
          <a:blip r:embed="rId2" cstate="print"/>
          <a:srcRect b="2464"/>
          <a:stretch>
            <a:fillRect/>
          </a:stretch>
        </p:blipFill>
        <p:spPr bwMode="auto">
          <a:xfrm>
            <a:off x="315821" y="962025"/>
            <a:ext cx="3581492" cy="2794000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BBE0E3"/>
            </a:solidFill>
            <a:prstDash val="solid"/>
          </a:ln>
          <a:effectLst/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7350" y="962025"/>
            <a:ext cx="461962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GinisEDFieldTaskManager.JPG"/>
          <p:cNvPicPr>
            <a:picLocks noChangeAspect="1"/>
          </p:cNvPicPr>
          <p:nvPr/>
        </p:nvPicPr>
        <p:blipFill>
          <a:blip r:embed="rId4" cstate="print"/>
          <a:srcRect r="5779" b="10001"/>
          <a:stretch>
            <a:fillRect/>
          </a:stretch>
        </p:blipFill>
        <p:spPr bwMode="auto">
          <a:xfrm>
            <a:off x="4991100" y="4087531"/>
            <a:ext cx="3057526" cy="233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uredjaj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21625" y="4876799"/>
            <a:ext cx="990600" cy="153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457200" y="542924"/>
            <a:ext cx="4705350" cy="447675"/>
          </a:xfrm>
          <a:prstGeom prst="rect">
            <a:avLst/>
          </a:prstGeom>
        </p:spPr>
        <p:txBody>
          <a:bodyPr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defTabSz="914400" eaLnBrk="0" hangingPunct="0">
              <a:spcBef>
                <a:spcPct val="0"/>
              </a:spcBef>
              <a:defRPr/>
            </a:pPr>
            <a:r>
              <a:rPr lang="sr-Latn-CS" sz="2400" b="1" dirty="0">
                <a:solidFill>
                  <a:srgbClr val="00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Verdana"/>
                <a:cs typeface="+mj-cs"/>
              </a:rPr>
              <a:t>GinisED</a:t>
            </a:r>
            <a:r>
              <a:rPr lang="en-US" sz="2400" b="1" dirty="0">
                <a:solidFill>
                  <a:srgbClr val="00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Verdana"/>
                <a:cs typeface="+mj-cs"/>
              </a:rPr>
              <a:t> desktop</a:t>
            </a: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181475" y="552450"/>
            <a:ext cx="4705350" cy="409574"/>
          </a:xfrm>
          <a:prstGeom prst="rect">
            <a:avLst/>
          </a:prstGeom>
        </p:spPr>
        <p:txBody>
          <a:bodyPr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defTabSz="914400" eaLnBrk="0" hangingPunct="0">
              <a:spcBef>
                <a:spcPct val="0"/>
              </a:spcBef>
              <a:defRPr/>
            </a:pPr>
            <a:r>
              <a:rPr lang="sr-Latn-CS" sz="2400" b="1" dirty="0">
                <a:solidFill>
                  <a:srgbClr val="00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Verdana"/>
                <a:cs typeface="+mj-cs"/>
              </a:rPr>
              <a:t>GinisED</a:t>
            </a:r>
            <a:r>
              <a:rPr lang="en-US" sz="2400" b="1" dirty="0">
                <a:solidFill>
                  <a:srgbClr val="00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Verdana"/>
                <a:cs typeface="+mj-cs"/>
              </a:rPr>
              <a:t> Web</a:t>
            </a: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4892674" y="3457575"/>
            <a:ext cx="3756025" cy="838200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defTabSz="914400" eaLnBrk="0" hangingPunct="0">
              <a:spcBef>
                <a:spcPct val="0"/>
              </a:spcBef>
              <a:defRPr/>
            </a:pPr>
            <a:r>
              <a:rPr lang="sr-Latn-CS" sz="2400" b="1" dirty="0">
                <a:solidFill>
                  <a:srgbClr val="00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Verdana"/>
                <a:cs typeface="+mj-cs"/>
              </a:rPr>
              <a:t>GinisED</a:t>
            </a:r>
            <a:r>
              <a:rPr lang="en-US" sz="2400" b="1" dirty="0">
                <a:solidFill>
                  <a:srgbClr val="00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Verdana"/>
                <a:cs typeface="+mj-cs"/>
              </a:rPr>
              <a:t> Mobile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38125" y="4305300"/>
            <a:ext cx="4610100" cy="1142999"/>
          </a:xfrm>
          <a:prstGeom prst="rect">
            <a:avLst/>
          </a:prstGeom>
        </p:spPr>
        <p:txBody>
          <a:bodyPr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 defTabSz="914400" eaLnBrk="0" hangingPunct="0">
              <a:spcBef>
                <a:spcPct val="0"/>
              </a:spcBef>
              <a:defRPr/>
            </a:pPr>
            <a:r>
              <a:rPr lang="sr-Latn-CS" sz="40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alibri" pitchFamily="34" charset="0"/>
                <a:cs typeface="+mj-cs"/>
              </a:rPr>
              <a:t>GinisED</a:t>
            </a:r>
            <a:r>
              <a:rPr lang="en-US" sz="3200" b="1" dirty="0">
                <a:solidFill>
                  <a:srgbClr val="000000">
                    <a:lumMod val="65000"/>
                    <a:lumOff val="35000"/>
                  </a:srgb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Calibri" pitchFamily="34" charset="0"/>
                <a:cs typeface="+mj-cs"/>
              </a:rPr>
              <a:t> </a:t>
            </a:r>
            <a:r>
              <a:rPr lang="sr-Latn-RS" sz="3200" b="1" dirty="0" smtClean="0">
                <a:solidFill>
                  <a:srgbClr val="000000">
                    <a:lumMod val="65000"/>
                    <a:lumOff val="35000"/>
                  </a:srgb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Calibri" pitchFamily="34" charset="0"/>
                <a:cs typeface="+mj-cs"/>
              </a:rPr>
              <a:t/>
            </a:r>
            <a:br>
              <a:rPr lang="sr-Latn-RS" sz="3200" b="1" dirty="0" smtClean="0">
                <a:solidFill>
                  <a:srgbClr val="000000">
                    <a:lumMod val="65000"/>
                    <a:lumOff val="35000"/>
                  </a:srgb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Calibri" pitchFamily="34" charset="0"/>
                <a:cs typeface="+mj-cs"/>
              </a:rPr>
            </a:br>
            <a:r>
              <a:rPr lang="en-US" sz="3200" b="1" dirty="0" smtClean="0">
                <a:solidFill>
                  <a:srgbClr val="000000">
                    <a:lumMod val="65000"/>
                    <a:lumOff val="35000"/>
                  </a:srgb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Calibri" pitchFamily="34" charset="0"/>
                <a:cs typeface="+mj-cs"/>
              </a:rPr>
              <a:t>GIS</a:t>
            </a:r>
            <a:r>
              <a:rPr lang="sr-Latn-RS" sz="3200" b="1" dirty="0" smtClean="0">
                <a:solidFill>
                  <a:srgbClr val="000000">
                    <a:lumMod val="65000"/>
                    <a:lumOff val="35000"/>
                  </a:srgb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Calibri" pitchFamily="34" charset="0"/>
                <a:cs typeface="+mj-cs"/>
              </a:rPr>
              <a:t> za elektrodistribuciju</a:t>
            </a:r>
            <a:endParaRPr lang="en-US" sz="3200" b="1" dirty="0">
              <a:solidFill>
                <a:srgbClr val="000000">
                  <a:lumMod val="65000"/>
                  <a:lumOff val="35000"/>
                </a:srgbClr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Calibri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432826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352425" y="647700"/>
            <a:ext cx="37973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3200" b="1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ＭＳ Ｐゴシック"/>
              </a:rPr>
              <a:t>GinisED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Verdana"/>
              <a:ea typeface="ＭＳ Ｐゴシック"/>
            </a:endParaRPr>
          </a:p>
        </p:txBody>
      </p:sp>
      <p:sp>
        <p:nvSpPr>
          <p:cNvPr id="3" name="Slide Number Placeholder 3"/>
          <p:cNvSpPr txBox="1">
            <a:spLocks/>
          </p:cNvSpPr>
          <p:nvPr/>
        </p:nvSpPr>
        <p:spPr bwMode="auto">
          <a:xfrm>
            <a:off x="6892925" y="6496050"/>
            <a:ext cx="19050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pl-PL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bg1"/>
                </a:solidFill>
                <a:latin typeface="+mn-lt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9pPr>
          </a:lstStyle>
          <a:p>
            <a:pPr defTabSz="914400"/>
            <a:fld id="{FF7AD3C3-F6C2-4C3C-8D66-6D60EC96E253}" type="slidenum">
              <a:rPr lang="pl-PL" smtClean="0">
                <a:solidFill>
                  <a:srgbClr val="FFFFFF"/>
                </a:solidFill>
                <a:latin typeface="Verdana"/>
              </a:rPr>
              <a:pPr defTabSz="914400"/>
              <a:t>47</a:t>
            </a:fld>
            <a:endParaRPr lang="pl-PL">
              <a:solidFill>
                <a:srgbClr val="FFFFFF"/>
              </a:solidFill>
              <a:latin typeface="Verdana"/>
            </a:endParaRPr>
          </a:p>
        </p:txBody>
      </p:sp>
      <p:pic>
        <p:nvPicPr>
          <p:cNvPr id="4" name="Picture 2" descr="Untitled1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59600" y="563563"/>
            <a:ext cx="2184400" cy="629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statusna linij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238" y="6324600"/>
            <a:ext cx="90217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radna oblas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1600200"/>
            <a:ext cx="6353175" cy="435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glavni men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1143000"/>
            <a:ext cx="51054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081685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 txBox="1">
            <a:spLocks noChangeArrowheads="1"/>
          </p:cNvSpPr>
          <p:nvPr/>
        </p:nvSpPr>
        <p:spPr bwMode="auto">
          <a:xfrm>
            <a:off x="304799" y="403706"/>
            <a:ext cx="8568267" cy="609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+mj-lt"/>
                <a:ea typeface="+mj-ea"/>
                <a:cs typeface="ＭＳ Ｐゴシック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  <a:cs typeface="ＭＳ Ｐゴシック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  <a:cs typeface="ＭＳ Ｐゴシック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  <a:cs typeface="ＭＳ Ｐゴシック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  <a:cs typeface="ＭＳ Ｐゴシック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</a:defRPr>
            </a:lvl9pPr>
          </a:lstStyle>
          <a:p>
            <a:pPr defTabSz="914400" eaLnBrk="1" hangingPunct="1">
              <a:defRPr/>
            </a:pPr>
            <a:r>
              <a:rPr lang="sr-Latn-RS" kern="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</a:rPr>
              <a:t>GiNIS ekstenzija za integraciju sa sistemima za video nadzor</a:t>
            </a:r>
            <a:endParaRPr lang="en-US" sz="1800" kern="0" dirty="0" smtClean="0">
              <a:solidFill>
                <a:srgbClr val="000000">
                  <a:lumMod val="65000"/>
                  <a:lumOff val="35000"/>
                </a:srgbClr>
              </a:solidFill>
              <a:latin typeface="Verdana"/>
            </a:endParaRPr>
          </a:p>
        </p:txBody>
      </p:sp>
      <p:sp>
        <p:nvSpPr>
          <p:cNvPr id="3" name="Rectangle 5"/>
          <p:cNvSpPr txBox="1">
            <a:spLocks noChangeArrowheads="1"/>
          </p:cNvSpPr>
          <p:nvPr/>
        </p:nvSpPr>
        <p:spPr bwMode="auto">
          <a:xfrm>
            <a:off x="609599" y="1175231"/>
            <a:ext cx="8445500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+mj-lt"/>
                <a:ea typeface="+mj-ea"/>
                <a:cs typeface="ＭＳ Ｐゴシック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  <a:cs typeface="ＭＳ Ｐゴシック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  <a:cs typeface="ＭＳ Ｐゴシック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  <a:cs typeface="ＭＳ Ｐゴシック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  <a:cs typeface="ＭＳ Ｐゴシック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</a:defRPr>
            </a:lvl9pPr>
          </a:lstStyle>
          <a:p>
            <a:pPr marL="342900" indent="-342900" defTabSz="914400">
              <a:spcBef>
                <a:spcPct val="20000"/>
              </a:spcBef>
              <a:buFont typeface="Wingdings" pitchFamily="2" charset="2"/>
              <a:buChar char="q"/>
            </a:pPr>
            <a:endParaRPr lang="en-US" sz="2000" dirty="0" smtClean="0">
              <a:solidFill>
                <a:srgbClr val="000000">
                  <a:lumMod val="50000"/>
                  <a:lumOff val="50000"/>
                </a:srgbClr>
              </a:solidFill>
              <a:latin typeface="Verdana"/>
            </a:endParaRPr>
          </a:p>
          <a:p>
            <a:pPr defTabSz="914400">
              <a:buFont typeface="Wingdings" pitchFamily="2" charset="2"/>
              <a:buChar char="q"/>
            </a:pPr>
            <a:endParaRPr lang="sr-Latn-CS" sz="2000" b="0" dirty="0" smtClean="0">
              <a:solidFill>
                <a:srgbClr val="808080"/>
              </a:solidFill>
              <a:latin typeface="Verdana"/>
            </a:endParaRPr>
          </a:p>
          <a:p>
            <a:pPr defTabSz="914400">
              <a:spcBef>
                <a:spcPts val="600"/>
              </a:spcBef>
            </a:pPr>
            <a:r>
              <a:rPr lang="sr-Latn-CS" sz="2000" b="0" dirty="0" smtClean="0">
                <a:solidFill>
                  <a:srgbClr val="808080"/>
                </a:solidFill>
                <a:latin typeface="Verdana"/>
              </a:rPr>
              <a:t> </a:t>
            </a:r>
            <a:endParaRPr lang="en-US" sz="2000" b="0" dirty="0" smtClean="0">
              <a:solidFill>
                <a:srgbClr val="808080"/>
              </a:solidFill>
              <a:latin typeface="Verdana"/>
            </a:endParaRPr>
          </a:p>
          <a:p>
            <a:pPr marL="342900" indent="-342900" defTabSz="914400" eaLnBrk="1" hangingPunct="1">
              <a:defRPr/>
            </a:pPr>
            <a:endParaRPr lang="x-none" sz="2000" b="0" kern="0" dirty="0">
              <a:solidFill>
                <a:srgbClr val="808080"/>
              </a:solidFill>
              <a:latin typeface="Verdana"/>
            </a:endParaRPr>
          </a:p>
        </p:txBody>
      </p:sp>
      <p:sp>
        <p:nvSpPr>
          <p:cNvPr id="4" name="Slide Number Placeholder 1"/>
          <p:cNvSpPr txBox="1">
            <a:spLocks/>
          </p:cNvSpPr>
          <p:nvPr/>
        </p:nvSpPr>
        <p:spPr bwMode="auto">
          <a:xfrm>
            <a:off x="6892924" y="6299681"/>
            <a:ext cx="19050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pl-PL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bg1"/>
                </a:solidFill>
                <a:latin typeface="+mn-lt"/>
                <a:ea typeface="ＭＳ Ｐゴシック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9pPr>
          </a:lstStyle>
          <a:p>
            <a:pPr defTabSz="914400">
              <a:defRPr/>
            </a:pPr>
            <a:fld id="{650AE957-93AF-4297-A72C-4394731618E7}" type="slidenum">
              <a:rPr lang="pl-PL" smtClean="0">
                <a:solidFill>
                  <a:srgbClr val="FFFFFF"/>
                </a:solidFill>
                <a:latin typeface="Verdana"/>
              </a:rPr>
              <a:pPr defTabSz="914400">
                <a:defRPr/>
              </a:pPr>
              <a:t>48</a:t>
            </a:fld>
            <a:endParaRPr lang="pl-PL" dirty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533399" y="1118081"/>
            <a:ext cx="5308598" cy="1875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defTabSz="99060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Verdana"/>
            </a:endParaRPr>
          </a:p>
          <a:p>
            <a:pPr marL="342900" marR="0" lvl="0" indent="-342900" defTabSz="99060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endParaRPr kumimoji="0" lang="sr-Latn-CS" sz="2000" b="1" i="0" u="none" strike="noStrike" kern="0" cap="none" spc="0" normalizeH="0" baseline="0" noProof="0" dirty="0" smtClean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Verdana"/>
            </a:endParaRPr>
          </a:p>
          <a:p>
            <a:pPr marL="342900" marR="0" lvl="0" indent="-342900" defTabSz="99060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sr-Latn-C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Verdana"/>
              </a:rPr>
              <a:t>Video kamere</a:t>
            </a:r>
          </a:p>
          <a:p>
            <a:pPr marL="342900" marR="0" lvl="0" indent="-342900" defTabSz="99060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sr-Latn-C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Verdana"/>
              </a:rPr>
              <a:t>Termovizija</a:t>
            </a:r>
          </a:p>
          <a:p>
            <a:pPr marL="342900" marR="0" lvl="0" indent="-342900" defTabSz="99060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sr-Latn-C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Verdana"/>
              </a:rPr>
              <a:t>Bespilotne letelice</a:t>
            </a:r>
          </a:p>
          <a:p>
            <a:pPr marL="342900" marR="0" lvl="0" indent="-342900" defTabSz="99060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sr-Latn-C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</a:rPr>
              <a:t>...</a:t>
            </a:r>
            <a:endParaRPr kumimoji="0" lang="sr-Latn-CS" sz="2000" b="1" i="0" u="none" strike="noStrike" kern="0" cap="none" spc="0" normalizeH="0" baseline="0" noProof="0" dirty="0" smtClean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Verdana"/>
            </a:endParaRPr>
          </a:p>
          <a:p>
            <a:pPr marL="342900" marR="0" lvl="0" indent="-342900" defTabSz="99060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endParaRPr kumimoji="0" lang="sr-Latn-CS" sz="2000" b="1" i="0" u="none" strike="noStrike" kern="0" cap="none" spc="0" normalizeH="0" baseline="0" noProof="0" dirty="0" smtClean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Verdana"/>
            </a:endParaRPr>
          </a:p>
          <a:p>
            <a:pPr marL="342900" marR="0" lvl="0" indent="-342900" defTabSz="99060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endParaRPr kumimoji="0" lang="sr-Latn-CS" sz="2000" b="1" i="0" u="none" strike="noStrike" kern="0" cap="none" spc="0" normalizeH="0" baseline="0" noProof="0" dirty="0" smtClean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Verdana"/>
            </a:endParaRPr>
          </a:p>
          <a:p>
            <a:pPr marL="342900" marR="0" lvl="0" indent="-342900" defTabSz="99060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Verdana"/>
            </a:endParaRPr>
          </a:p>
          <a:p>
            <a:pPr marL="342900" marR="0" lvl="0" indent="-342900" defTabSz="99060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Verdana"/>
            </a:endParaRP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0074" y="1175231"/>
            <a:ext cx="3706728" cy="263313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3" descr="3D Vie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197" y="3489806"/>
            <a:ext cx="3967655" cy="24384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 descr="GeoScopeAVS contex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96034" y="3957331"/>
            <a:ext cx="3408496" cy="1503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846707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 txBox="1">
            <a:spLocks noChangeArrowheads="1"/>
          </p:cNvSpPr>
          <p:nvPr/>
        </p:nvSpPr>
        <p:spPr bwMode="auto">
          <a:xfrm>
            <a:off x="312208" y="445521"/>
            <a:ext cx="8568267" cy="609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+mj-lt"/>
                <a:ea typeface="+mj-ea"/>
                <a:cs typeface="ＭＳ Ｐゴシック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  <a:cs typeface="ＭＳ Ｐゴシック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  <a:cs typeface="ＭＳ Ｐゴシック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  <a:cs typeface="ＭＳ Ｐゴシック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  <a:cs typeface="ＭＳ Ｐゴシック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</a:defRPr>
            </a:lvl9pPr>
          </a:lstStyle>
          <a:p>
            <a:pPr defTabSz="914400" eaLnBrk="1" hangingPunct="1">
              <a:defRPr/>
            </a:pPr>
            <a:r>
              <a:rPr lang="sr-Latn-RS" sz="2800" kern="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</a:rPr>
              <a:t>Integracija sa sistemima proširene realnosti</a:t>
            </a:r>
            <a:endParaRPr lang="en-US" sz="2000" kern="0" dirty="0" smtClean="0">
              <a:solidFill>
                <a:srgbClr val="000000">
                  <a:lumMod val="65000"/>
                  <a:lumOff val="35000"/>
                </a:srgbClr>
              </a:solidFill>
              <a:latin typeface="Verdana"/>
            </a:endParaRPr>
          </a:p>
        </p:txBody>
      </p:sp>
      <p:sp>
        <p:nvSpPr>
          <p:cNvPr id="3" name="Rectangle 5"/>
          <p:cNvSpPr txBox="1">
            <a:spLocks noChangeArrowheads="1"/>
          </p:cNvSpPr>
          <p:nvPr/>
        </p:nvSpPr>
        <p:spPr bwMode="auto">
          <a:xfrm>
            <a:off x="587375" y="1166947"/>
            <a:ext cx="8445500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+mj-lt"/>
                <a:ea typeface="+mj-ea"/>
                <a:cs typeface="ＭＳ Ｐゴシック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  <a:cs typeface="ＭＳ Ｐゴシック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  <a:cs typeface="ＭＳ Ｐゴシック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  <a:cs typeface="ＭＳ Ｐゴシック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  <a:cs typeface="ＭＳ Ｐゴシック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</a:defRPr>
            </a:lvl9pPr>
          </a:lstStyle>
          <a:p>
            <a:pPr marL="342900" indent="-342900" defTabSz="914400">
              <a:spcBef>
                <a:spcPct val="20000"/>
              </a:spcBef>
              <a:buFont typeface="Wingdings" pitchFamily="2" charset="2"/>
              <a:buChar char="q"/>
            </a:pPr>
            <a:endParaRPr lang="en-US" sz="2000" dirty="0" smtClean="0">
              <a:solidFill>
                <a:srgbClr val="000000">
                  <a:lumMod val="50000"/>
                  <a:lumOff val="50000"/>
                </a:srgbClr>
              </a:solidFill>
              <a:latin typeface="Verdana"/>
            </a:endParaRPr>
          </a:p>
          <a:p>
            <a:pPr defTabSz="914400">
              <a:buFont typeface="Wingdings" pitchFamily="2" charset="2"/>
              <a:buChar char="q"/>
            </a:pPr>
            <a:endParaRPr lang="sr-Latn-CS" sz="2000" b="0" dirty="0" smtClean="0">
              <a:solidFill>
                <a:srgbClr val="808080"/>
              </a:solidFill>
              <a:latin typeface="Verdana"/>
            </a:endParaRPr>
          </a:p>
          <a:p>
            <a:pPr defTabSz="914400">
              <a:spcBef>
                <a:spcPts val="600"/>
              </a:spcBef>
            </a:pPr>
            <a:r>
              <a:rPr lang="sr-Latn-CS" sz="2000" b="0" dirty="0" smtClean="0">
                <a:solidFill>
                  <a:srgbClr val="808080"/>
                </a:solidFill>
                <a:latin typeface="Verdana"/>
              </a:rPr>
              <a:t> </a:t>
            </a:r>
            <a:endParaRPr lang="en-US" sz="2000" b="0" dirty="0" smtClean="0">
              <a:solidFill>
                <a:srgbClr val="808080"/>
              </a:solidFill>
              <a:latin typeface="Verdana"/>
            </a:endParaRPr>
          </a:p>
          <a:p>
            <a:pPr marL="342900" indent="-342900" defTabSz="914400" eaLnBrk="1" hangingPunct="1">
              <a:defRPr/>
            </a:pPr>
            <a:endParaRPr lang="x-none" sz="2000" b="0" kern="0" dirty="0">
              <a:solidFill>
                <a:srgbClr val="808080"/>
              </a:solidFill>
              <a:latin typeface="Verdana"/>
            </a:endParaRPr>
          </a:p>
        </p:txBody>
      </p:sp>
      <p:pic>
        <p:nvPicPr>
          <p:cNvPr id="4" name="Picture 4" descr="Camera Vie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60133" y="1276777"/>
            <a:ext cx="3657600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From real to virtu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02808" y="3740442"/>
            <a:ext cx="6848540" cy="187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4450848" y="4477135"/>
            <a:ext cx="3921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CS" sz="2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+</a:t>
            </a:r>
            <a:endParaRPr kumimoji="0" lang="sr-Cyrl-CS" sz="2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846707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209550" y="180975"/>
            <a:ext cx="859313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CS" sz="2400" b="1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ＭＳ Ｐゴシック"/>
              </a:rPr>
              <a:t>O Laboratoriji za računarsku grafiku i GIS...</a:t>
            </a:r>
            <a:endParaRPr kumimoji="0" lang="en-GB" sz="1400" b="1" i="0" u="none" strike="noStrike" kern="0" cap="none" spc="0" normalizeH="0" baseline="0" noProof="0" dirty="0" smtClean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Verdana"/>
              <a:ea typeface="ＭＳ Ｐゴシック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397000" y="1143000"/>
            <a:ext cx="68580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 defTabSz="9144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  <a:defRPr/>
            </a:pPr>
            <a:r>
              <a:rPr lang="en-US" sz="2000" b="1" dirty="0" err="1">
                <a:solidFill>
                  <a:srgbClr val="808080"/>
                </a:solidFill>
                <a:latin typeface="Verdana"/>
                <a:cs typeface="Times New Roman" pitchFamily="18" charset="0"/>
              </a:rPr>
              <a:t>Formirana</a:t>
            </a:r>
            <a:r>
              <a:rPr lang="en-US" sz="2000" b="1" dirty="0">
                <a:solidFill>
                  <a:srgbClr val="808080"/>
                </a:solidFill>
                <a:latin typeface="Verdana"/>
                <a:cs typeface="Times New Roman" pitchFamily="18" charset="0"/>
              </a:rPr>
              <a:t>: </a:t>
            </a:r>
            <a:r>
              <a:rPr lang="en-US" sz="2000" b="1" dirty="0" smtClean="0">
                <a:solidFill>
                  <a:srgbClr val="808080"/>
                </a:solidFill>
                <a:latin typeface="Verdana"/>
                <a:cs typeface="Times New Roman" pitchFamily="18" charset="0"/>
              </a:rPr>
              <a:t>1991</a:t>
            </a:r>
            <a:r>
              <a:rPr lang="sr-Latn-RS" sz="2000" b="1" dirty="0" smtClean="0">
                <a:solidFill>
                  <a:srgbClr val="808080"/>
                </a:solidFill>
                <a:latin typeface="Verdana"/>
                <a:cs typeface="Times New Roman" pitchFamily="18" charset="0"/>
              </a:rPr>
              <a:t>.</a:t>
            </a:r>
            <a:r>
              <a:rPr lang="sr-Latn-CS" sz="2000" b="1" dirty="0" smtClean="0">
                <a:solidFill>
                  <a:srgbClr val="808080"/>
                </a:solidFill>
                <a:latin typeface="Verdana"/>
                <a:cs typeface="Times New Roman" pitchFamily="18" charset="0"/>
              </a:rPr>
              <a:t> </a:t>
            </a:r>
            <a:r>
              <a:rPr lang="sr-Latn-CS" sz="2000" b="1" dirty="0">
                <a:solidFill>
                  <a:srgbClr val="808080"/>
                </a:solidFill>
                <a:latin typeface="Verdana"/>
                <a:cs typeface="Times New Roman" pitchFamily="18" charset="0"/>
              </a:rPr>
              <a:t>kao laboratorija u okviru Katedre za Računarstvo</a:t>
            </a:r>
            <a:endParaRPr lang="en-US" sz="2000" b="1" dirty="0">
              <a:solidFill>
                <a:srgbClr val="808080"/>
              </a:solidFill>
              <a:latin typeface="Verdana"/>
              <a:cs typeface="Times New Roman" pitchFamily="18" charset="0"/>
            </a:endParaRPr>
          </a:p>
          <a:p>
            <a:pPr marL="342900" indent="-342900" defTabSz="9144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  <a:defRPr/>
            </a:pPr>
            <a:r>
              <a:rPr lang="sr-Latn-CS" sz="2000" b="1" dirty="0">
                <a:solidFill>
                  <a:srgbClr val="808080"/>
                </a:solidFill>
                <a:latin typeface="Verdana"/>
                <a:cs typeface="Times New Roman" pitchFamily="18" charset="0"/>
              </a:rPr>
              <a:t>Istraživača: 5 (start)</a:t>
            </a:r>
          </a:p>
          <a:p>
            <a:pPr marL="342900" indent="-342900" defTabSz="9144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  <a:defRPr/>
            </a:pPr>
            <a:r>
              <a:rPr lang="en-US" sz="2000" b="1" dirty="0" err="1">
                <a:solidFill>
                  <a:srgbClr val="808080"/>
                </a:solidFill>
                <a:latin typeface="Verdana"/>
                <a:cs typeface="Times New Roman" pitchFamily="18" charset="0"/>
              </a:rPr>
              <a:t>Istra</a:t>
            </a:r>
            <a:r>
              <a:rPr lang="sr-Latn-CS" sz="2000" b="1" dirty="0">
                <a:solidFill>
                  <a:srgbClr val="808080"/>
                </a:solidFill>
                <a:latin typeface="Verdana"/>
                <a:cs typeface="Times New Roman" pitchFamily="18" charset="0"/>
              </a:rPr>
              <a:t>ž</a:t>
            </a:r>
            <a:r>
              <a:rPr lang="en-US" sz="2000" b="1" dirty="0" err="1">
                <a:solidFill>
                  <a:srgbClr val="808080"/>
                </a:solidFill>
                <a:latin typeface="Verdana"/>
                <a:cs typeface="Times New Roman" pitchFamily="18" charset="0"/>
              </a:rPr>
              <a:t>iva</a:t>
            </a:r>
            <a:r>
              <a:rPr lang="sr-Latn-CS" sz="2000" b="1" dirty="0">
                <a:solidFill>
                  <a:srgbClr val="808080"/>
                </a:solidFill>
                <a:latin typeface="Verdana"/>
                <a:cs typeface="Times New Roman" pitchFamily="18" charset="0"/>
              </a:rPr>
              <a:t>č</a:t>
            </a:r>
            <a:r>
              <a:rPr lang="en-US" sz="2000" b="1" dirty="0">
                <a:solidFill>
                  <a:srgbClr val="808080"/>
                </a:solidFill>
                <a:latin typeface="Verdana"/>
                <a:cs typeface="Times New Roman" pitchFamily="18" charset="0"/>
              </a:rPr>
              <a:t>a: </a:t>
            </a:r>
            <a:r>
              <a:rPr lang="sr-Latn-RS" sz="2000" b="1" dirty="0" smtClean="0">
                <a:solidFill>
                  <a:srgbClr val="808080"/>
                </a:solidFill>
                <a:latin typeface="Verdana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808080"/>
                </a:solidFill>
                <a:latin typeface="Verdana"/>
                <a:cs typeface="Times New Roman" pitchFamily="18" charset="0"/>
              </a:rPr>
              <a:t>3</a:t>
            </a:r>
            <a:r>
              <a:rPr lang="sr-Latn-CS" sz="2000" b="1" dirty="0" smtClean="0">
                <a:solidFill>
                  <a:srgbClr val="808080"/>
                </a:solidFill>
                <a:latin typeface="Verdana"/>
                <a:cs typeface="Times New Roman" pitchFamily="18" charset="0"/>
              </a:rPr>
              <a:t> </a:t>
            </a:r>
            <a:r>
              <a:rPr lang="sr-Latn-CS" sz="2000" b="1" dirty="0">
                <a:solidFill>
                  <a:srgbClr val="808080"/>
                </a:solidFill>
                <a:latin typeface="Verdana"/>
                <a:cs typeface="Times New Roman" pitchFamily="18" charset="0"/>
              </a:rPr>
              <a:t>(sada)</a:t>
            </a:r>
            <a:endParaRPr lang="en-US" sz="2000" b="1" dirty="0">
              <a:solidFill>
                <a:srgbClr val="808080"/>
              </a:solidFill>
              <a:latin typeface="Verdana"/>
              <a:cs typeface="Times New Roman" pitchFamily="18" charset="0"/>
            </a:endParaRPr>
          </a:p>
          <a:p>
            <a:pPr marL="342900" indent="-342900" defTabSz="9144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  <a:defRPr/>
            </a:pPr>
            <a:r>
              <a:rPr lang="sr-Latn-CS" sz="2000" b="1" dirty="0">
                <a:solidFill>
                  <a:srgbClr val="808080"/>
                </a:solidFill>
                <a:latin typeface="Verdana"/>
                <a:cs typeface="Times New Roman" pitchFamily="18" charset="0"/>
              </a:rPr>
              <a:t>Doktorata: </a:t>
            </a:r>
            <a:r>
              <a:rPr lang="en-US" sz="2000" b="1" dirty="0" smtClean="0">
                <a:solidFill>
                  <a:srgbClr val="808080"/>
                </a:solidFill>
                <a:latin typeface="Verdana"/>
                <a:cs typeface="Times New Roman" pitchFamily="18" charset="0"/>
              </a:rPr>
              <a:t>10</a:t>
            </a:r>
            <a:endParaRPr lang="sr-Latn-CS" sz="2000" b="1" dirty="0">
              <a:solidFill>
                <a:srgbClr val="808080"/>
              </a:solidFill>
              <a:latin typeface="Verdana"/>
              <a:cs typeface="Times New Roman" pitchFamily="18" charset="0"/>
            </a:endParaRPr>
          </a:p>
          <a:p>
            <a:pPr marL="342900" indent="-342900" defTabSz="9144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  <a:defRPr/>
            </a:pPr>
            <a:r>
              <a:rPr lang="sr-Latn-CS" sz="2000" b="1" dirty="0">
                <a:solidFill>
                  <a:srgbClr val="808080"/>
                </a:solidFill>
                <a:latin typeface="Verdana"/>
                <a:cs typeface="Times New Roman" pitchFamily="18" charset="0"/>
              </a:rPr>
              <a:t>Magistarskih t</a:t>
            </a:r>
            <a:r>
              <a:rPr lang="en-US" sz="2000" b="1" dirty="0" err="1">
                <a:solidFill>
                  <a:srgbClr val="808080"/>
                </a:solidFill>
                <a:latin typeface="Verdana"/>
                <a:cs typeface="Times New Roman" pitchFamily="18" charset="0"/>
              </a:rPr>
              <a:t>ez</a:t>
            </a:r>
            <a:r>
              <a:rPr lang="sr-Latn-CS" sz="2000" b="1" dirty="0">
                <a:solidFill>
                  <a:srgbClr val="808080"/>
                </a:solidFill>
                <a:latin typeface="Verdana"/>
                <a:cs typeface="Times New Roman" pitchFamily="18" charset="0"/>
              </a:rPr>
              <a:t>a</a:t>
            </a:r>
            <a:r>
              <a:rPr lang="en-US" sz="2000" b="1" dirty="0">
                <a:solidFill>
                  <a:srgbClr val="808080"/>
                </a:solidFill>
                <a:latin typeface="Verdana"/>
                <a:cs typeface="Times New Roman" pitchFamily="18" charset="0"/>
              </a:rPr>
              <a:t>: </a:t>
            </a:r>
            <a:r>
              <a:rPr lang="en-US" sz="2000" b="1" dirty="0" smtClean="0">
                <a:solidFill>
                  <a:srgbClr val="808080"/>
                </a:solidFill>
                <a:latin typeface="Verdana"/>
                <a:cs typeface="Times New Roman" pitchFamily="18" charset="0"/>
              </a:rPr>
              <a:t>22</a:t>
            </a:r>
            <a:endParaRPr lang="en-US" sz="2000" b="1" dirty="0">
              <a:solidFill>
                <a:srgbClr val="808080"/>
              </a:solidFill>
              <a:latin typeface="Verdana"/>
              <a:cs typeface="Times New Roman" pitchFamily="18" charset="0"/>
            </a:endParaRPr>
          </a:p>
          <a:p>
            <a:pPr marL="342900" indent="-342900" defTabSz="9144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  <a:defRPr/>
            </a:pPr>
            <a:r>
              <a:rPr lang="en-US" sz="2000" b="1" dirty="0" err="1">
                <a:solidFill>
                  <a:srgbClr val="808080"/>
                </a:solidFill>
                <a:latin typeface="Verdana"/>
                <a:cs typeface="Times New Roman" pitchFamily="18" charset="0"/>
              </a:rPr>
              <a:t>Broj</a:t>
            </a:r>
            <a:r>
              <a:rPr lang="en-US" sz="2000" b="1" dirty="0">
                <a:solidFill>
                  <a:srgbClr val="808080"/>
                </a:solidFill>
                <a:latin typeface="Verdana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808080"/>
                </a:solidFill>
                <a:latin typeface="Verdana"/>
                <a:cs typeface="Times New Roman" pitchFamily="18" charset="0"/>
              </a:rPr>
              <a:t>publikovanih</a:t>
            </a:r>
            <a:r>
              <a:rPr lang="en-US" sz="2000" b="1" dirty="0">
                <a:solidFill>
                  <a:srgbClr val="808080"/>
                </a:solidFill>
                <a:latin typeface="Verdana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808080"/>
                </a:solidFill>
                <a:latin typeface="Verdana"/>
                <a:cs typeface="Times New Roman" pitchFamily="18" charset="0"/>
              </a:rPr>
              <a:t>radova</a:t>
            </a:r>
            <a:r>
              <a:rPr lang="en-US" sz="2000" b="1" dirty="0">
                <a:solidFill>
                  <a:srgbClr val="808080"/>
                </a:solidFill>
                <a:latin typeface="Verdana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808080"/>
                </a:solidFill>
                <a:latin typeface="Verdana"/>
                <a:cs typeface="Times New Roman" pitchFamily="18" charset="0"/>
              </a:rPr>
              <a:t>za</a:t>
            </a:r>
            <a:r>
              <a:rPr lang="en-US" sz="2000" b="1" dirty="0">
                <a:solidFill>
                  <a:srgbClr val="808080"/>
                </a:solidFill>
                <a:latin typeface="Verdana"/>
                <a:cs typeface="Times New Roman" pitchFamily="18" charset="0"/>
              </a:rPr>
              <a:t> period </a:t>
            </a:r>
            <a:endParaRPr lang="sr-Latn-CS" sz="2000" b="1" dirty="0">
              <a:solidFill>
                <a:srgbClr val="808080"/>
              </a:solidFill>
              <a:latin typeface="Verdana"/>
              <a:cs typeface="Times New Roman" pitchFamily="18" charset="0"/>
            </a:endParaRPr>
          </a:p>
          <a:p>
            <a:pPr marL="742950" lvl="1" indent="-285750" defTabSz="9144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  <a:defRPr/>
            </a:pPr>
            <a:r>
              <a:rPr lang="en-US" b="1" dirty="0">
                <a:solidFill>
                  <a:srgbClr val="808080"/>
                </a:solidFill>
                <a:latin typeface="Verdana"/>
                <a:cs typeface="Times New Roman" pitchFamily="18" charset="0"/>
              </a:rPr>
              <a:t>1991/1995</a:t>
            </a:r>
            <a:r>
              <a:rPr lang="sr-Latn-CS" b="1" dirty="0">
                <a:solidFill>
                  <a:srgbClr val="808080"/>
                </a:solidFill>
                <a:latin typeface="Verdana"/>
                <a:cs typeface="Times New Roman" pitchFamily="18" charset="0"/>
              </a:rPr>
              <a:t>: </a:t>
            </a:r>
            <a:r>
              <a:rPr lang="en-US" b="1" dirty="0">
                <a:solidFill>
                  <a:srgbClr val="808080"/>
                </a:solidFill>
                <a:latin typeface="Verdana"/>
                <a:cs typeface="Times New Roman" pitchFamily="18" charset="0"/>
              </a:rPr>
              <a:t>~</a:t>
            </a:r>
            <a:r>
              <a:rPr lang="sr-Latn-CS" b="1" dirty="0">
                <a:solidFill>
                  <a:srgbClr val="808080"/>
                </a:solidFill>
                <a:latin typeface="Verdana"/>
                <a:cs typeface="Times New Roman" pitchFamily="18" charset="0"/>
              </a:rPr>
              <a:t>5</a:t>
            </a:r>
            <a:r>
              <a:rPr lang="en-US" b="1" dirty="0">
                <a:solidFill>
                  <a:srgbClr val="808080"/>
                </a:solidFill>
                <a:latin typeface="Verdana"/>
                <a:cs typeface="Times New Roman" pitchFamily="18" charset="0"/>
              </a:rPr>
              <a:t>0</a:t>
            </a:r>
            <a:endParaRPr lang="sr-Latn-CS" b="1" dirty="0">
              <a:solidFill>
                <a:srgbClr val="808080"/>
              </a:solidFill>
              <a:latin typeface="Verdana"/>
              <a:cs typeface="Times New Roman" pitchFamily="18" charset="0"/>
            </a:endParaRPr>
          </a:p>
          <a:p>
            <a:pPr marL="742950" lvl="1" indent="-285750" defTabSz="9144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  <a:defRPr/>
            </a:pPr>
            <a:r>
              <a:rPr lang="en-US" b="1" dirty="0">
                <a:solidFill>
                  <a:srgbClr val="808080"/>
                </a:solidFill>
                <a:latin typeface="Verdana"/>
                <a:cs typeface="Times New Roman" pitchFamily="18" charset="0"/>
              </a:rPr>
              <a:t>1996-2001: ~100</a:t>
            </a:r>
            <a:endParaRPr lang="sr-Latn-CS" b="1" dirty="0">
              <a:solidFill>
                <a:srgbClr val="808080"/>
              </a:solidFill>
              <a:latin typeface="Verdana"/>
              <a:cs typeface="Times New Roman" pitchFamily="18" charset="0"/>
            </a:endParaRPr>
          </a:p>
          <a:p>
            <a:pPr marL="742950" lvl="1" indent="-285750" defTabSz="9144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  <a:defRPr/>
            </a:pPr>
            <a:r>
              <a:rPr lang="sr-Latn-CS" b="1" dirty="0" smtClean="0">
                <a:solidFill>
                  <a:srgbClr val="808080"/>
                </a:solidFill>
                <a:latin typeface="Verdana"/>
                <a:cs typeface="Times New Roman" pitchFamily="18" charset="0"/>
              </a:rPr>
              <a:t>2002-201</a:t>
            </a:r>
            <a:r>
              <a:rPr lang="en-US" b="1" dirty="0" smtClean="0">
                <a:solidFill>
                  <a:srgbClr val="808080"/>
                </a:solidFill>
                <a:latin typeface="Verdana"/>
                <a:cs typeface="Times New Roman" pitchFamily="18" charset="0"/>
              </a:rPr>
              <a:t>3</a:t>
            </a:r>
            <a:r>
              <a:rPr lang="sr-Latn-CS" b="1" dirty="0" smtClean="0">
                <a:solidFill>
                  <a:srgbClr val="808080"/>
                </a:solidFill>
                <a:latin typeface="Verdana"/>
                <a:cs typeface="Times New Roman" pitchFamily="18" charset="0"/>
              </a:rPr>
              <a:t>: </a:t>
            </a:r>
            <a:r>
              <a:rPr lang="en-US" b="1" dirty="0" smtClean="0">
                <a:solidFill>
                  <a:srgbClr val="808080"/>
                </a:solidFill>
                <a:latin typeface="Verdana"/>
                <a:cs typeface="Times New Roman" pitchFamily="18" charset="0"/>
              </a:rPr>
              <a:t>~40</a:t>
            </a:r>
            <a:r>
              <a:rPr lang="sr-Latn-CS" b="1" dirty="0" smtClean="0">
                <a:solidFill>
                  <a:srgbClr val="808080"/>
                </a:solidFill>
                <a:latin typeface="Verdana"/>
                <a:cs typeface="Times New Roman" pitchFamily="18" charset="0"/>
              </a:rPr>
              <a:t>0</a:t>
            </a:r>
            <a:endParaRPr lang="en-US" b="1" dirty="0">
              <a:solidFill>
                <a:srgbClr val="808080"/>
              </a:solidFill>
              <a:latin typeface="Verdana"/>
              <a:cs typeface="Times New Roman" pitchFamily="18" charset="0"/>
            </a:endParaRPr>
          </a:p>
        </p:txBody>
      </p:sp>
      <p:pic>
        <p:nvPicPr>
          <p:cNvPr id="6" name="Picture 6" descr="EF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6475" y="1974850"/>
            <a:ext cx="259080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 descr="gisla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9550" y="4749800"/>
            <a:ext cx="1828800" cy="165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192239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 bwMode="auto">
          <a:xfrm>
            <a:off x="393700" y="1076325"/>
            <a:ext cx="8264525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9906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1400" b="1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182563" indent="-3175" algn="l" defTabSz="9906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defRPr sz="1200">
                <a:solidFill>
                  <a:schemeClr val="bg2"/>
                </a:solidFill>
                <a:latin typeface="+mn-lt"/>
                <a:ea typeface="+mj-ea"/>
              </a:defRPr>
            </a:lvl2pPr>
            <a:lvl3pPr marL="541338" indent="-179388" algn="l" defTabSz="9906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n"/>
              <a:defRPr sz="1200">
                <a:solidFill>
                  <a:schemeClr val="bg2"/>
                </a:solidFill>
                <a:latin typeface="+mn-lt"/>
                <a:ea typeface="+mj-ea"/>
              </a:defRPr>
            </a:lvl3pPr>
            <a:lvl4pPr marL="898525" indent="-177800" algn="l" defTabSz="990600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itchFamily="18" charset="2"/>
              <a:buChar char=""/>
              <a:defRPr sz="1200">
                <a:solidFill>
                  <a:schemeClr val="bg2"/>
                </a:solidFill>
                <a:latin typeface="+mn-lt"/>
                <a:ea typeface="+mj-ea"/>
              </a:defRPr>
            </a:lvl4pPr>
            <a:lvl5pPr marL="2808288" indent="-119063" algn="l" defTabSz="990600" rtl="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200">
                <a:solidFill>
                  <a:srgbClr val="545454"/>
                </a:solidFill>
                <a:latin typeface="+mn-lt"/>
                <a:ea typeface="+mj-ea"/>
              </a:defRPr>
            </a:lvl5pPr>
            <a:lvl6pPr marL="3265488" indent="-119063" algn="l" defTabSz="990600" rtl="0" fontAlgn="base">
              <a:spcBef>
                <a:spcPct val="20000"/>
              </a:spcBef>
              <a:spcAft>
                <a:spcPct val="0"/>
              </a:spcAft>
              <a:buFont typeface="Times" pitchFamily="-60" charset="0"/>
              <a:buChar char="•"/>
              <a:defRPr sz="1200">
                <a:solidFill>
                  <a:srgbClr val="545454"/>
                </a:solidFill>
                <a:latin typeface="+mn-lt"/>
                <a:ea typeface="+mj-ea"/>
              </a:defRPr>
            </a:lvl6pPr>
            <a:lvl7pPr marL="3722688" indent="-119063" algn="l" defTabSz="990600" rtl="0" fontAlgn="base">
              <a:spcBef>
                <a:spcPct val="20000"/>
              </a:spcBef>
              <a:spcAft>
                <a:spcPct val="0"/>
              </a:spcAft>
              <a:buFont typeface="Times" pitchFamily="-60" charset="0"/>
              <a:buChar char="•"/>
              <a:defRPr sz="1200">
                <a:solidFill>
                  <a:srgbClr val="545454"/>
                </a:solidFill>
                <a:latin typeface="+mn-lt"/>
                <a:ea typeface="+mj-ea"/>
              </a:defRPr>
            </a:lvl7pPr>
            <a:lvl8pPr marL="4179888" indent="-119063" algn="l" defTabSz="990600" rtl="0" fontAlgn="base">
              <a:spcBef>
                <a:spcPct val="20000"/>
              </a:spcBef>
              <a:spcAft>
                <a:spcPct val="0"/>
              </a:spcAft>
              <a:buFont typeface="Times" pitchFamily="-60" charset="0"/>
              <a:buChar char="•"/>
              <a:defRPr sz="1200">
                <a:solidFill>
                  <a:srgbClr val="545454"/>
                </a:solidFill>
                <a:latin typeface="+mn-lt"/>
                <a:ea typeface="+mj-ea"/>
              </a:defRPr>
            </a:lvl8pPr>
            <a:lvl9pPr marL="4637088" indent="-119063" algn="l" defTabSz="990600" rtl="0" fontAlgn="base">
              <a:spcBef>
                <a:spcPct val="20000"/>
              </a:spcBef>
              <a:spcAft>
                <a:spcPct val="0"/>
              </a:spcAft>
              <a:buFont typeface="Times" pitchFamily="-60" charset="0"/>
              <a:buChar char="•"/>
              <a:defRPr sz="1200">
                <a:solidFill>
                  <a:srgbClr val="545454"/>
                </a:solidFill>
                <a:latin typeface="+mn-lt"/>
                <a:ea typeface="+mj-ea"/>
              </a:defRPr>
            </a:lvl9pPr>
          </a:lstStyle>
          <a:p>
            <a:pPr marL="342900" marR="0" lvl="0" indent="-342900" algn="l" defTabSz="9906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sr-Latn-RS" sz="1400" b="1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Projektovani video</a:t>
            </a:r>
            <a:endParaRPr kumimoji="0" lang="en-US" sz="1400" b="1" i="0" u="none" strike="noStrike" kern="0" cap="none" spc="0" normalizeH="0" baseline="0" noProof="0" dirty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Verdana"/>
            </a:endParaRPr>
          </a:p>
        </p:txBody>
      </p:sp>
      <p:pic>
        <p:nvPicPr>
          <p:cNvPr id="3" name="Picture 8" descr="geoscopeavs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125" y="1447800"/>
            <a:ext cx="3455988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9" descr="geoscopeavs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074103"/>
            <a:ext cx="2576513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0" descr="geoscopeavs5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4550" y="4191000"/>
            <a:ext cx="25400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1" descr="geoscopeavs6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60863" y="3055303"/>
            <a:ext cx="3455987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171450" y="3810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000" b="1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  <a:ea typeface="ＭＳ Ｐゴシック"/>
              </a:rPr>
              <a:t>GiNIS ekstenzija za</a:t>
            </a:r>
            <a:r>
              <a:rPr kumimoji="0" lang="en-US" sz="2000" b="1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  <a:ea typeface="ＭＳ Ｐゴシック"/>
              </a:rPr>
              <a:t> GIS-</a:t>
            </a:r>
            <a:r>
              <a:rPr kumimoji="0" lang="sr-Latn-RS" sz="2000" b="1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  <a:ea typeface="ＭＳ Ｐゴシック"/>
              </a:rPr>
              <a:t>om prošireni video nadzor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Verdana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9846707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276225" y="112147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  <a:ea typeface="ＭＳ Ｐゴシック"/>
              </a:rPr>
              <a:t>Virtuelna soba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Verdana"/>
              <a:ea typeface="ＭＳ Ｐゴシック"/>
            </a:endParaRPr>
          </a:p>
        </p:txBody>
      </p:sp>
      <p:pic>
        <p:nvPicPr>
          <p:cNvPr id="5" name="Picture 2" descr="D:\Ranca-Laptop\Projekti\Asseco\Budimpesta\IMG_3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0602" y="1089329"/>
            <a:ext cx="5994398" cy="4495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846707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 txBox="1">
            <a:spLocks noChangeArrowheads="1"/>
          </p:cNvSpPr>
          <p:nvPr/>
        </p:nvSpPr>
        <p:spPr bwMode="auto">
          <a:xfrm>
            <a:off x="0" y="714375"/>
            <a:ext cx="9025466" cy="609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+mj-lt"/>
                <a:ea typeface="+mj-ea"/>
                <a:cs typeface="ＭＳ Ｐゴシック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  <a:cs typeface="ＭＳ Ｐゴシック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  <a:cs typeface="ＭＳ Ｐゴシック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  <a:cs typeface="ＭＳ Ｐゴシック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  <a:cs typeface="ＭＳ Ｐゴシック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</a:defRPr>
            </a:lvl9pPr>
          </a:lstStyle>
          <a:p>
            <a:pPr defTabSz="914400" eaLnBrk="1" hangingPunct="1">
              <a:defRPr/>
            </a:pPr>
            <a:r>
              <a:rPr lang="sr-Latn-RS" kern="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</a:rPr>
              <a:t>GiNIS ekstenzija za integraciju sa VR sistemima</a:t>
            </a:r>
            <a:endParaRPr lang="en-US" sz="1600" kern="0" dirty="0" smtClean="0">
              <a:solidFill>
                <a:srgbClr val="000000">
                  <a:lumMod val="65000"/>
                  <a:lumOff val="35000"/>
                </a:srgbClr>
              </a:solidFill>
              <a:latin typeface="Verdana"/>
            </a:endParaRPr>
          </a:p>
        </p:txBody>
      </p:sp>
      <p:sp>
        <p:nvSpPr>
          <p:cNvPr id="3" name="Rectangle 5"/>
          <p:cNvSpPr txBox="1">
            <a:spLocks noChangeArrowheads="1"/>
          </p:cNvSpPr>
          <p:nvPr/>
        </p:nvSpPr>
        <p:spPr bwMode="auto">
          <a:xfrm>
            <a:off x="579967" y="1492951"/>
            <a:ext cx="8445500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+mj-lt"/>
                <a:ea typeface="+mj-ea"/>
                <a:cs typeface="ＭＳ Ｐゴシック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  <a:cs typeface="ＭＳ Ｐゴシック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  <a:cs typeface="ＭＳ Ｐゴシック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  <a:cs typeface="ＭＳ Ｐゴシック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  <a:cs typeface="ＭＳ Ｐゴシック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</a:defRPr>
            </a:lvl9pPr>
          </a:lstStyle>
          <a:p>
            <a:pPr marL="342900" indent="-342900" defTabSz="914400">
              <a:spcBef>
                <a:spcPct val="20000"/>
              </a:spcBef>
              <a:buFont typeface="Wingdings" pitchFamily="2" charset="2"/>
              <a:buChar char="q"/>
            </a:pPr>
            <a:endParaRPr lang="en-US" sz="2000" dirty="0" smtClean="0">
              <a:solidFill>
                <a:srgbClr val="000000">
                  <a:lumMod val="50000"/>
                  <a:lumOff val="50000"/>
                </a:srgbClr>
              </a:solidFill>
              <a:latin typeface="Verdana"/>
            </a:endParaRPr>
          </a:p>
          <a:p>
            <a:pPr defTabSz="914400">
              <a:buFont typeface="Wingdings" pitchFamily="2" charset="2"/>
              <a:buChar char="q"/>
            </a:pPr>
            <a:endParaRPr lang="sr-Latn-CS" sz="2000" b="0" dirty="0" smtClean="0">
              <a:solidFill>
                <a:srgbClr val="808080"/>
              </a:solidFill>
              <a:latin typeface="Verdana"/>
            </a:endParaRPr>
          </a:p>
          <a:p>
            <a:pPr defTabSz="914400">
              <a:spcBef>
                <a:spcPts val="600"/>
              </a:spcBef>
            </a:pPr>
            <a:r>
              <a:rPr lang="sr-Latn-CS" sz="2000" b="0" dirty="0" smtClean="0">
                <a:solidFill>
                  <a:srgbClr val="808080"/>
                </a:solidFill>
                <a:latin typeface="Verdana"/>
              </a:rPr>
              <a:t> </a:t>
            </a:r>
            <a:endParaRPr lang="en-US" sz="2000" b="0" dirty="0" smtClean="0">
              <a:solidFill>
                <a:srgbClr val="808080"/>
              </a:solidFill>
              <a:latin typeface="Verdana"/>
            </a:endParaRPr>
          </a:p>
          <a:p>
            <a:pPr marL="342900" indent="-342900" defTabSz="914400" eaLnBrk="1" hangingPunct="1">
              <a:defRPr/>
            </a:pPr>
            <a:endParaRPr lang="x-none" sz="2000" b="0" kern="0" dirty="0">
              <a:solidFill>
                <a:srgbClr val="808080"/>
              </a:solidFill>
              <a:latin typeface="Verdana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81000" y="1676400"/>
            <a:ext cx="4517708" cy="35433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8871" y="2828925"/>
            <a:ext cx="4502716" cy="353218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846707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r="11145"/>
          <a:stretch>
            <a:fillRect/>
          </a:stretch>
        </p:blipFill>
        <p:spPr bwMode="auto">
          <a:xfrm>
            <a:off x="409575" y="1313103"/>
            <a:ext cx="8429625" cy="50992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Rectangle 5"/>
          <p:cNvSpPr txBox="1">
            <a:spLocks noChangeArrowheads="1"/>
          </p:cNvSpPr>
          <p:nvPr/>
        </p:nvSpPr>
        <p:spPr bwMode="auto">
          <a:xfrm>
            <a:off x="523874" y="489989"/>
            <a:ext cx="8568267" cy="609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+mj-lt"/>
                <a:ea typeface="+mj-ea"/>
                <a:cs typeface="ＭＳ Ｐゴシック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  <a:cs typeface="ＭＳ Ｐゴシック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  <a:cs typeface="ＭＳ Ｐゴシック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  <a:cs typeface="ＭＳ Ｐゴシック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  <a:cs typeface="ＭＳ Ｐゴシック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</a:defRPr>
            </a:lvl9pPr>
          </a:lstStyle>
          <a:p>
            <a:pPr defTabSz="914400" eaLnBrk="1" hangingPunct="1">
              <a:defRPr/>
            </a:pPr>
            <a:r>
              <a:rPr lang="sr-Latn-RS" sz="2800" kern="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</a:rPr>
              <a:t>GIS za katastar</a:t>
            </a:r>
            <a:endParaRPr lang="en-US" sz="2000" kern="0" dirty="0" smtClean="0">
              <a:solidFill>
                <a:srgbClr val="000000">
                  <a:lumMod val="65000"/>
                  <a:lumOff val="35000"/>
                </a:srgbClr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5662260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 txBox="1">
            <a:spLocks noChangeArrowheads="1"/>
          </p:cNvSpPr>
          <p:nvPr/>
        </p:nvSpPr>
        <p:spPr bwMode="auto">
          <a:xfrm>
            <a:off x="471352" y="759184"/>
            <a:ext cx="8568267" cy="609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+mj-lt"/>
                <a:ea typeface="+mj-ea"/>
                <a:cs typeface="ＭＳ Ｐゴシック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  <a:cs typeface="ＭＳ Ｐゴシック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  <a:cs typeface="ＭＳ Ｐゴシック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  <a:cs typeface="ＭＳ Ｐゴシック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  <a:cs typeface="ＭＳ Ｐゴシック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</a:defRPr>
            </a:lvl9pPr>
          </a:lstStyle>
          <a:p>
            <a:pPr defTabSz="914400" eaLnBrk="1" hangingPunct="1">
              <a:defRPr/>
            </a:pPr>
            <a:r>
              <a:rPr lang="sr-Latn-RS" sz="2800" kern="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</a:rPr>
              <a:t>GIS za katastar</a:t>
            </a:r>
            <a:endParaRPr lang="en-US" sz="2000" kern="0" dirty="0" smtClean="0">
              <a:solidFill>
                <a:srgbClr val="000000">
                  <a:lumMod val="65000"/>
                  <a:lumOff val="35000"/>
                </a:srgbClr>
              </a:solidFill>
              <a:latin typeface="Verdana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3702" y="1616434"/>
            <a:ext cx="8754140" cy="47053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02436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 txBox="1">
            <a:spLocks noChangeArrowheads="1"/>
          </p:cNvSpPr>
          <p:nvPr/>
        </p:nvSpPr>
        <p:spPr bwMode="auto">
          <a:xfrm>
            <a:off x="409575" y="552450"/>
            <a:ext cx="8568267" cy="609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+mj-lt"/>
                <a:ea typeface="+mj-ea"/>
                <a:cs typeface="ＭＳ Ｐゴシック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  <a:cs typeface="ＭＳ Ｐゴシック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  <a:cs typeface="ＭＳ Ｐゴシック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  <a:cs typeface="ＭＳ Ｐゴシック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  <a:cs typeface="ＭＳ Ｐゴシック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</a:defRPr>
            </a:lvl9pPr>
          </a:lstStyle>
          <a:p>
            <a:pPr defTabSz="914400" eaLnBrk="1" hangingPunct="1">
              <a:defRPr/>
            </a:pPr>
            <a:r>
              <a:rPr lang="sr-Latn-RS" sz="2800" kern="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</a:rPr>
              <a:t>GIS za katastar</a:t>
            </a:r>
            <a:endParaRPr lang="en-US" sz="2000" kern="0" dirty="0" smtClean="0">
              <a:solidFill>
                <a:srgbClr val="000000">
                  <a:lumMod val="65000"/>
                  <a:lumOff val="35000"/>
                </a:srgbClr>
              </a:solidFill>
              <a:latin typeface="Verdana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466" y="1693178"/>
            <a:ext cx="8715376" cy="46845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10400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itle 61"/>
          <p:cNvSpPr>
            <a:spLocks noGrp="1"/>
          </p:cNvSpPr>
          <p:nvPr>
            <p:ph type="title"/>
          </p:nvPr>
        </p:nvSpPr>
        <p:spPr>
          <a:xfrm>
            <a:off x="821965" y="2351146"/>
            <a:ext cx="4114800" cy="1349988"/>
          </a:xfrm>
        </p:spPr>
        <p:txBody>
          <a:bodyPr/>
          <a:lstStyle/>
          <a:p>
            <a:pPr algn="ctr"/>
            <a:r>
              <a:rPr lang="sr-Latn-RS" dirty="0" smtClean="0"/>
              <a:t>Web</a:t>
            </a:r>
            <a:r>
              <a:rPr dirty="0" smtClean="0"/>
              <a:t> </a:t>
            </a:r>
            <a:r>
              <a:rPr dirty="0" err="1" smtClean="0"/>
              <a:t>GiNIS</a:t>
            </a:r>
            <a:r>
              <a:rPr dirty="0" smtClean="0"/>
              <a:t> </a:t>
            </a:r>
            <a:r>
              <a:rPr dirty="0" err="1" smtClean="0"/>
              <a:t>klijent</a:t>
            </a:r>
            <a:endParaRPr lang="en-US" dirty="0"/>
          </a:p>
        </p:txBody>
      </p:sp>
      <p:pic>
        <p:nvPicPr>
          <p:cNvPr id="6" name="Picture 5" descr="Fotolia_34907824_Subscription_XX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94420" y="0"/>
            <a:ext cx="3649579" cy="5124450"/>
          </a:xfrm>
          <a:prstGeom prst="rect">
            <a:avLst/>
          </a:prstGeom>
        </p:spPr>
      </p:pic>
      <p:pic>
        <p:nvPicPr>
          <p:cNvPr id="7" name="Picture 6" descr="Fotolia_25769239_Subscription_XL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6960" y="0"/>
            <a:ext cx="3662947" cy="51244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5134" y="5630739"/>
            <a:ext cx="513116" cy="617660"/>
          </a:xfrm>
          <a:prstGeom prst="rect">
            <a:avLst/>
          </a:prstGeom>
        </p:spPr>
      </p:pic>
      <p:pic>
        <p:nvPicPr>
          <p:cNvPr id="9" name="Picture 8" descr="gislab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18364" y="4597399"/>
            <a:ext cx="1828800" cy="165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111816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 txBox="1">
            <a:spLocks/>
          </p:cNvSpPr>
          <p:nvPr/>
        </p:nvSpPr>
        <p:spPr bwMode="auto">
          <a:xfrm>
            <a:off x="265967" y="1330325"/>
            <a:ext cx="8264769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31775" marR="0" lvl="0" indent="-231775" defTabSz="9906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sr-Latn-RS" sz="1800" b="1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</a:rPr>
              <a:t>Kako bi obezbedila efikasno prikupljanje i obradu geoprostornih podataka</a:t>
            </a: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</a:rPr>
              <a:t> </a:t>
            </a:r>
            <a:r>
              <a:rPr kumimoji="0" lang="sr-Latn-RS" sz="1800" b="1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</a:rPr>
              <a:t>WebGIS aplikacija se oslanja na distribuirane izvore podataka u obliku Web servisa</a:t>
            </a: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</a:rPr>
              <a:t>. </a:t>
            </a:r>
            <a:endParaRPr kumimoji="0" lang="sr-Latn-RS" sz="1800" b="1" i="0" u="none" strike="noStrike" kern="0" cap="none" spc="0" normalizeH="0" baseline="0" noProof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</a:endParaRPr>
          </a:p>
          <a:p>
            <a:pPr marL="231775" marR="0" lvl="0" indent="-231775" defTabSz="9906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sr-Latn-RS" sz="1800" b="1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</a:rPr>
              <a:t>Ovi web servisi su implementirani po specifikaciji koja je predložena od strane </a:t>
            </a: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</a:rPr>
              <a:t>OGC</a:t>
            </a:r>
            <a:r>
              <a:rPr kumimoji="0" lang="sr-Latn-RS" sz="1800" b="1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</a:rPr>
              <a:t> (</a:t>
            </a: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</a:rPr>
              <a:t>Open Geospatial Consortium)</a:t>
            </a:r>
            <a:r>
              <a:rPr kumimoji="0" lang="sr-Latn-RS" sz="1800" b="1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</a:rPr>
              <a:t> organizacije.</a:t>
            </a:r>
          </a:p>
          <a:p>
            <a:pPr marL="231775" marR="0" lvl="0" indent="-231775" defTabSz="9906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sr-Latn-RS" sz="1800" b="1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</a:rPr>
              <a:t>Servisi koji su implementirani su </a:t>
            </a: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</a:rPr>
              <a:t>WMS</a:t>
            </a:r>
            <a:r>
              <a:rPr kumimoji="0" lang="sr-Latn-RS" sz="1800" b="1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</a:rPr>
              <a:t> (</a:t>
            </a: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</a:rPr>
              <a:t>Web Map Service</a:t>
            </a:r>
            <a:r>
              <a:rPr kumimoji="0" lang="sr-Latn-RS" sz="1800" b="1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</a:rPr>
              <a:t>) i</a:t>
            </a: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</a:rPr>
              <a:t> </a:t>
            </a:r>
            <a:r>
              <a:rPr kumimoji="0" lang="sr-Latn-RS" sz="1800" b="1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</a:rPr>
              <a:t>WFS </a:t>
            </a: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</a:rPr>
              <a:t>(Web Feature Service) </a:t>
            </a:r>
            <a:r>
              <a:rPr kumimoji="0" lang="sr-Latn-RS" sz="1800" b="1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</a:rPr>
              <a:t>.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</a:endParaRPr>
          </a:p>
        </p:txBody>
      </p:sp>
      <p:sp>
        <p:nvSpPr>
          <p:cNvPr id="3" name="Title 3"/>
          <p:cNvSpPr txBox="1">
            <a:spLocks/>
          </p:cNvSpPr>
          <p:nvPr/>
        </p:nvSpPr>
        <p:spPr bwMode="auto">
          <a:xfrm>
            <a:off x="342168" y="666750"/>
            <a:ext cx="8801832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sr-Latn-CS" sz="2400" b="1" kern="0" smtClean="0">
                <a:solidFill>
                  <a:srgbClr val="000000">
                    <a:lumMod val="75000"/>
                    <a:lumOff val="25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cs typeface="+mj-cs"/>
              </a:rPr>
              <a:t>Korišćenje Web Servisa po OGC standardu</a:t>
            </a:r>
            <a:endParaRPr lang="en-US" sz="2400" b="1" kern="0" dirty="0">
              <a:solidFill>
                <a:srgbClr val="000000">
                  <a:lumMod val="75000"/>
                  <a:lumOff val="25000"/>
                </a:srgbClr>
              </a:solidFill>
              <a:latin typeface="Verdana"/>
              <a:cs typeface="+mj-cs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205046" y="3582988"/>
            <a:ext cx="3165231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Obezbeđuje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rasterske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mape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5" name="TextBox 10"/>
          <p:cNvSpPr txBox="1">
            <a:spLocks noChangeArrowheads="1"/>
          </p:cNvSpPr>
          <p:nvPr/>
        </p:nvSpPr>
        <p:spPr bwMode="auto">
          <a:xfrm>
            <a:off x="5134708" y="4830763"/>
            <a:ext cx="3376246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Obezbeđuje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podatke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 o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atributima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vektorskih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objekata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</a:endParaRPr>
          </a:p>
        </p:txBody>
      </p:sp>
      <p:pic>
        <p:nvPicPr>
          <p:cNvPr id="6" name="Picture 6" descr="wms_wf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2031" y="3190875"/>
            <a:ext cx="4750777" cy="286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846707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 bwMode="auto">
          <a:xfrm>
            <a:off x="211016" y="514350"/>
            <a:ext cx="8440615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sr-Latn-CS" sz="2800" b="1" kern="0" dirty="0" smtClean="0">
                <a:solidFill>
                  <a:srgbClr val="000000">
                    <a:lumMod val="75000"/>
                    <a:lumOff val="25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cs typeface="+mj-cs"/>
              </a:rPr>
              <a:t>Kori</a:t>
            </a:r>
            <a:r>
              <a:rPr lang="en-US" sz="2800" b="1" kern="0" dirty="0" err="1" smtClean="0">
                <a:solidFill>
                  <a:srgbClr val="000000">
                    <a:lumMod val="75000"/>
                    <a:lumOff val="25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cs typeface="+mj-cs"/>
              </a:rPr>
              <a:t>sni</a:t>
            </a:r>
            <a:r>
              <a:rPr lang="sr-Latn-RS" sz="2800" b="1" kern="0" dirty="0" smtClean="0">
                <a:solidFill>
                  <a:srgbClr val="000000">
                    <a:lumMod val="75000"/>
                    <a:lumOff val="25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cs typeface="+mj-cs"/>
              </a:rPr>
              <a:t>čki interfejs zasnovan na HTML5 tehnologiji</a:t>
            </a:r>
            <a:endParaRPr lang="en-US" sz="2800" b="1" kern="0" dirty="0">
              <a:solidFill>
                <a:srgbClr val="000000">
                  <a:lumMod val="75000"/>
                  <a:lumOff val="25000"/>
                </a:srgbClr>
              </a:solidFill>
              <a:latin typeface="Verdana"/>
              <a:cs typeface="+mj-cs"/>
            </a:endParaRPr>
          </a:p>
        </p:txBody>
      </p:sp>
      <p:pic>
        <p:nvPicPr>
          <p:cNvPr id="3" name="Picture 2" descr="ginisweb-screensho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337" y="1790700"/>
            <a:ext cx="5455513" cy="4595537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5816844" y="1295400"/>
            <a:ext cx="3165231" cy="1676400"/>
          </a:xfrm>
          <a:prstGeom prst="roundRect">
            <a:avLst>
              <a:gd name="adj" fmla="val 10689"/>
            </a:avLst>
          </a:prstGeom>
          <a:solidFill>
            <a:srgbClr val="333399">
              <a:lumMod val="40000"/>
              <a:lumOff val="60000"/>
            </a:srgbClr>
          </a:solidFill>
          <a:ln w="25400" cap="flat" cmpd="sng" algn="ctr">
            <a:solidFill>
              <a:srgbClr val="66FF6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908431" y="1400175"/>
            <a:ext cx="3094892" cy="144780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HTML5 Web </a:t>
            </a:r>
            <a:r>
              <a:rPr kumimoji="0" lang="sr-Latn-R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tehnologija obezbeđuje bogat grafički interfejs bez potrebe za instaliranjem dodatnih plugin-ova </a:t>
            </a: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846707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 bwMode="auto">
          <a:xfrm>
            <a:off x="211016" y="673376"/>
            <a:ext cx="8440615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sr-Latn-CS" sz="2800" b="1" kern="0" dirty="0" smtClean="0">
                <a:solidFill>
                  <a:srgbClr val="000000">
                    <a:lumMod val="75000"/>
                    <a:lumOff val="25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cs typeface="+mj-cs"/>
              </a:rPr>
              <a:t>Kori</a:t>
            </a:r>
            <a:r>
              <a:rPr lang="en-US" sz="2800" b="1" kern="0" dirty="0" err="1" smtClean="0">
                <a:solidFill>
                  <a:srgbClr val="000000">
                    <a:lumMod val="75000"/>
                    <a:lumOff val="25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cs typeface="+mj-cs"/>
              </a:rPr>
              <a:t>sni</a:t>
            </a:r>
            <a:r>
              <a:rPr lang="sr-Latn-RS" sz="2800" b="1" kern="0" dirty="0" smtClean="0">
                <a:solidFill>
                  <a:srgbClr val="000000">
                    <a:lumMod val="75000"/>
                    <a:lumOff val="25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cs typeface="+mj-cs"/>
              </a:rPr>
              <a:t>čki interfejs zasnovan na HTML5 tehnologiji</a:t>
            </a:r>
            <a:endParaRPr lang="en-US" sz="2800" b="1" kern="0" dirty="0">
              <a:solidFill>
                <a:srgbClr val="000000">
                  <a:lumMod val="75000"/>
                  <a:lumOff val="25000"/>
                </a:srgbClr>
              </a:solidFill>
              <a:latin typeface="Verdana"/>
              <a:cs typeface="+mj-cs"/>
            </a:endParaRPr>
          </a:p>
        </p:txBody>
      </p:sp>
      <p:pic>
        <p:nvPicPr>
          <p:cNvPr id="3" name="Picture 2" descr="Tablet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354" y="1804620"/>
            <a:ext cx="7195771" cy="475520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5838092" y="4578626"/>
            <a:ext cx="3165231" cy="1828800"/>
          </a:xfrm>
          <a:prstGeom prst="roundRect">
            <a:avLst>
              <a:gd name="adj" fmla="val 10689"/>
            </a:avLst>
          </a:prstGeom>
          <a:solidFill>
            <a:srgbClr val="0070C0"/>
          </a:solidFill>
          <a:ln w="254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908431" y="4654826"/>
            <a:ext cx="3094892" cy="182880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HTML5 </a:t>
            </a:r>
            <a:r>
              <a:rPr kumimoji="0" lang="sr-Latn-R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omogućava korišćenje WebGIS rešenja na bilo kom tablet uređaju ili mobilnom telefonu sa standardnim internet pretraživačem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846707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 txBox="1">
            <a:spLocks noChangeArrowheads="1"/>
          </p:cNvSpPr>
          <p:nvPr/>
        </p:nvSpPr>
        <p:spPr bwMode="auto">
          <a:xfrm>
            <a:off x="461434" y="1639647"/>
            <a:ext cx="8229600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+mj-lt"/>
                <a:ea typeface="+mj-ea"/>
                <a:cs typeface="ＭＳ Ｐゴシック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  <a:cs typeface="ＭＳ Ｐゴシック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  <a:cs typeface="ＭＳ Ｐゴシック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  <a:cs typeface="ＭＳ Ｐゴシック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  <a:cs typeface="ＭＳ Ｐゴシック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</a:defRPr>
            </a:lvl9pPr>
          </a:lstStyle>
          <a:p>
            <a:pPr marL="342900" indent="-342900" defTabSz="914400" eaLnBrk="1" hangingPunct="1">
              <a:spcBef>
                <a:spcPts val="600"/>
              </a:spcBef>
              <a:buFont typeface="Courier New" pitchFamily="49" charset="0"/>
              <a:buChar char="o"/>
              <a:defRPr/>
            </a:pPr>
            <a:r>
              <a:rPr lang="sr-Latn-RS" sz="2000" dirty="0" smtClean="0">
                <a:solidFill>
                  <a:srgbClr val="808080"/>
                </a:solidFill>
                <a:latin typeface="Verdana"/>
              </a:rPr>
              <a:t>U oblasti GIS-a više od 20 godina</a:t>
            </a:r>
            <a:endParaRPr lang="en-US" sz="2000" b="0" dirty="0" smtClean="0">
              <a:solidFill>
                <a:srgbClr val="808080"/>
              </a:solidFill>
              <a:latin typeface="Verdana"/>
            </a:endParaRPr>
          </a:p>
          <a:p>
            <a:pPr marL="342900" indent="-342900" defTabSz="914400" eaLnBrk="1" hangingPunct="1">
              <a:spcBef>
                <a:spcPts val="600"/>
              </a:spcBef>
              <a:buFont typeface="Courier New" pitchFamily="49" charset="0"/>
              <a:buChar char="o"/>
              <a:defRPr/>
            </a:pPr>
            <a:r>
              <a:rPr lang="sr-Latn-RS" sz="2000" dirty="0" smtClean="0">
                <a:solidFill>
                  <a:srgbClr val="808080"/>
                </a:solidFill>
                <a:latin typeface="Verdana"/>
              </a:rPr>
              <a:t>Tim sa jakim akademskim temeljom </a:t>
            </a:r>
            <a:endParaRPr lang="sr-Latn-RS" sz="1800" b="0" dirty="0" smtClean="0">
              <a:solidFill>
                <a:srgbClr val="808080"/>
              </a:solidFill>
              <a:latin typeface="Verdana"/>
            </a:endParaRPr>
          </a:p>
          <a:p>
            <a:pPr marL="342900" indent="-342900" defTabSz="914400" eaLnBrk="1" hangingPunct="1">
              <a:spcBef>
                <a:spcPts val="600"/>
              </a:spcBef>
              <a:buFont typeface="Courier New" pitchFamily="49" charset="0"/>
              <a:buChar char="o"/>
              <a:defRPr/>
            </a:pPr>
            <a:r>
              <a:rPr lang="sr-Latn-RS" sz="2000" dirty="0" smtClean="0">
                <a:solidFill>
                  <a:srgbClr val="808080"/>
                </a:solidFill>
                <a:latin typeface="Verdana"/>
              </a:rPr>
              <a:t>Razvijeni sopstveni GIS alati i metodologije</a:t>
            </a:r>
            <a:endParaRPr lang="sr-Latn-RS" sz="2000" b="0" dirty="0" smtClean="0">
              <a:solidFill>
                <a:srgbClr val="808080"/>
              </a:solidFill>
              <a:latin typeface="Verdana"/>
            </a:endParaRPr>
          </a:p>
          <a:p>
            <a:pPr marL="342900" indent="-342900" defTabSz="914400" eaLnBrk="1" hangingPunct="1">
              <a:spcBef>
                <a:spcPts val="600"/>
              </a:spcBef>
              <a:buFont typeface="Courier New" pitchFamily="49" charset="0"/>
              <a:buChar char="o"/>
              <a:defRPr/>
            </a:pPr>
            <a:r>
              <a:rPr lang="sr-Latn-RS" sz="2000" dirty="0" smtClean="0">
                <a:solidFill>
                  <a:srgbClr val="808080"/>
                </a:solidFill>
                <a:latin typeface="Verdana"/>
              </a:rPr>
              <a:t>Prvi GPS sistem za praćenje vozila razvijen 1996. god</a:t>
            </a:r>
            <a:endParaRPr lang="sr-Latn-RS" sz="2000" b="0" dirty="0" smtClean="0">
              <a:solidFill>
                <a:srgbClr val="808080"/>
              </a:solidFill>
              <a:latin typeface="Verdana"/>
            </a:endParaRPr>
          </a:p>
          <a:p>
            <a:pPr marL="342900" indent="-342900" defTabSz="914400" eaLnBrk="1" hangingPunct="1">
              <a:spcBef>
                <a:spcPts val="600"/>
              </a:spcBef>
              <a:buFont typeface="Courier New" pitchFamily="49" charset="0"/>
              <a:buChar char="o"/>
              <a:defRPr/>
            </a:pPr>
            <a:r>
              <a:rPr lang="sr-Latn-RS" sz="2000" dirty="0" smtClean="0">
                <a:solidFill>
                  <a:srgbClr val="808080"/>
                </a:solidFill>
                <a:latin typeface="Verdana"/>
              </a:rPr>
              <a:t>Neprocenjivo iskustvo iz oblasti GIS-a</a:t>
            </a:r>
            <a:endParaRPr lang="sr-Latn-RS" sz="2000" b="0" dirty="0" smtClean="0">
              <a:solidFill>
                <a:srgbClr val="808080"/>
              </a:solidFill>
              <a:latin typeface="Verdana"/>
            </a:endParaRPr>
          </a:p>
          <a:p>
            <a:pPr marL="342900" indent="-342900" defTabSz="914400" eaLnBrk="1" hangingPunct="1">
              <a:spcBef>
                <a:spcPts val="600"/>
              </a:spcBef>
              <a:buFont typeface="Courier New" pitchFamily="49" charset="0"/>
              <a:buChar char="o"/>
              <a:defRPr/>
            </a:pPr>
            <a:endParaRPr lang="sr-Latn-RS" sz="2000" b="0" dirty="0" smtClean="0">
              <a:solidFill>
                <a:srgbClr val="808080"/>
              </a:solidFill>
              <a:latin typeface="Verdana"/>
            </a:endParaRPr>
          </a:p>
          <a:p>
            <a:pPr marL="342900" indent="-342900" defTabSz="914400" eaLnBrk="1" hangingPunct="1">
              <a:spcBef>
                <a:spcPts val="600"/>
              </a:spcBef>
              <a:buFont typeface="Courier New" pitchFamily="49" charset="0"/>
              <a:buChar char="o"/>
              <a:defRPr/>
            </a:pPr>
            <a:endParaRPr lang="sr-Latn-RS" sz="2000" b="0" dirty="0" smtClean="0">
              <a:solidFill>
                <a:srgbClr val="808080"/>
              </a:solidFill>
              <a:latin typeface="Verdana"/>
            </a:endParaRPr>
          </a:p>
          <a:p>
            <a:pPr marL="342900" indent="-342900" defTabSz="914400" eaLnBrk="1" hangingPunct="1">
              <a:spcBef>
                <a:spcPts val="600"/>
              </a:spcBef>
              <a:buFont typeface="Courier New" pitchFamily="49" charset="0"/>
              <a:buChar char="o"/>
              <a:defRPr/>
            </a:pPr>
            <a:endParaRPr lang="sr-Latn-RS" sz="2000" b="0" dirty="0" smtClean="0">
              <a:solidFill>
                <a:srgbClr val="808080"/>
              </a:solidFill>
              <a:latin typeface="Verdana"/>
            </a:endParaRPr>
          </a:p>
          <a:p>
            <a:pPr marL="342900" indent="-342900" defTabSz="914400" eaLnBrk="1" hangingPunct="1">
              <a:spcBef>
                <a:spcPts val="600"/>
              </a:spcBef>
              <a:buFont typeface="Courier New" pitchFamily="49" charset="0"/>
              <a:buChar char="o"/>
              <a:defRPr/>
            </a:pPr>
            <a:endParaRPr lang="en-US" sz="2000" b="0" dirty="0" smtClean="0">
              <a:solidFill>
                <a:srgbClr val="808080"/>
              </a:solidFill>
              <a:latin typeface="Verdana"/>
            </a:endParaRPr>
          </a:p>
        </p:txBody>
      </p:sp>
      <p:sp>
        <p:nvSpPr>
          <p:cNvPr id="3" name="Rectangle 5"/>
          <p:cNvSpPr txBox="1">
            <a:spLocks noChangeArrowheads="1"/>
          </p:cNvSpPr>
          <p:nvPr/>
        </p:nvSpPr>
        <p:spPr bwMode="auto">
          <a:xfrm>
            <a:off x="457200" y="601663"/>
            <a:ext cx="8229600" cy="609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+mj-lt"/>
                <a:ea typeface="+mj-ea"/>
                <a:cs typeface="ＭＳ Ｐゴシック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  <a:cs typeface="ＭＳ Ｐゴシック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  <a:cs typeface="ＭＳ Ｐゴシック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  <a:cs typeface="ＭＳ Ｐゴシック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  <a:cs typeface="ＭＳ Ｐゴシック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69696"/>
                </a:solidFill>
                <a:latin typeface="Verdana" pitchFamily="34" charset="0"/>
                <a:ea typeface="ＭＳ Ｐゴシック" pitchFamily="-112" charset="-128"/>
              </a:defRPr>
            </a:lvl9pPr>
          </a:lstStyle>
          <a:p>
            <a:pPr defTabSz="914400" eaLnBrk="1" hangingPunct="1">
              <a:defRPr/>
            </a:pPr>
            <a:r>
              <a:rPr lang="sr-Latn-RS" kern="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</a:rPr>
              <a:t>CG&amp;GIS Lab tim</a:t>
            </a:r>
            <a:r>
              <a:rPr lang="en-US" kern="0" dirty="0" smtClean="0">
                <a:latin typeface="Verdana"/>
              </a:rPr>
              <a:t/>
            </a:r>
            <a:br>
              <a:rPr lang="en-US" kern="0" dirty="0" smtClean="0">
                <a:latin typeface="Verdana"/>
              </a:rPr>
            </a:br>
            <a:endParaRPr lang="en-US" sz="2000" kern="0" dirty="0" smtClean="0">
              <a:latin typeface="Verdana"/>
            </a:endParaRPr>
          </a:p>
        </p:txBody>
      </p:sp>
      <p:pic>
        <p:nvPicPr>
          <p:cNvPr id="5" name="Picture 5" descr="gisla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550" y="4749800"/>
            <a:ext cx="1828800" cy="165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311223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4302" y="3962400"/>
            <a:ext cx="2268415" cy="241548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05046" y="1370014"/>
            <a:ext cx="2672862" cy="215423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81848" y="4000500"/>
            <a:ext cx="3349869" cy="24003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5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84738" y="1412876"/>
            <a:ext cx="4026877" cy="21113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984738" y="1066800"/>
            <a:ext cx="1758462" cy="830997"/>
          </a:xfrm>
          <a:prstGeom prst="rect">
            <a:avLst/>
          </a:prstGeom>
          <a:solidFill>
            <a:srgbClr val="DAEDEF">
              <a:lumMod val="75000"/>
            </a:srgbClr>
          </a:solidFill>
          <a:ln w="25400">
            <a:solidFill>
              <a:srgbClr val="000000">
                <a:lumMod val="95000"/>
              </a:srgbClr>
            </a:solidFill>
          </a:ln>
        </p:spPr>
        <p:txBody>
          <a:bodyPr wrap="squar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Pretraga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objekata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38092" y="1143000"/>
            <a:ext cx="2180492" cy="830997"/>
          </a:xfrm>
          <a:prstGeom prst="rect">
            <a:avLst/>
          </a:prstGeom>
          <a:solidFill>
            <a:srgbClr val="DAEDEF">
              <a:lumMod val="75000"/>
            </a:srgbClr>
          </a:solidFill>
          <a:ln w="25400"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Identifikacija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Objekata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0679" y="3623846"/>
            <a:ext cx="1872762" cy="830997"/>
          </a:xfrm>
          <a:prstGeom prst="rect">
            <a:avLst/>
          </a:prstGeom>
          <a:solidFill>
            <a:srgbClr val="DAEDEF">
              <a:lumMod val="75000"/>
            </a:srgbClr>
          </a:solidFill>
          <a:ln w="25400"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Navigaciona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mapa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55472" y="3581401"/>
            <a:ext cx="3982915" cy="1200329"/>
          </a:xfrm>
          <a:prstGeom prst="rect">
            <a:avLst/>
          </a:prstGeom>
          <a:solidFill>
            <a:srgbClr val="DAEDEF">
              <a:lumMod val="75000"/>
            </a:srgbClr>
          </a:solidFill>
          <a:ln w="25400">
            <a:solidFill>
              <a:srgbClr val="000000"/>
            </a:solidFill>
          </a:ln>
        </p:spPr>
        <p:txBody>
          <a:bodyPr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Interaktivno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merenje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povr</a:t>
            </a:r>
            <a:r>
              <a:rPr kumimoji="0" lang="sr-Latn-R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šine, obima, azimuta i razdaljine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" name="Title 3"/>
          <p:cNvSpPr txBox="1">
            <a:spLocks/>
          </p:cNvSpPr>
          <p:nvPr/>
        </p:nvSpPr>
        <p:spPr bwMode="auto">
          <a:xfrm>
            <a:off x="351693" y="485774"/>
            <a:ext cx="7385538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sr-Latn-CS" sz="2800" b="1" kern="0" smtClean="0">
                <a:solidFill>
                  <a:srgbClr val="000000">
                    <a:lumMod val="75000"/>
                    <a:lumOff val="25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cs typeface="+mj-cs"/>
              </a:rPr>
              <a:t>Podrška za standardne GIS alate </a:t>
            </a:r>
            <a:endParaRPr lang="en-US" sz="2800" b="1" kern="0" dirty="0">
              <a:solidFill>
                <a:srgbClr val="000000">
                  <a:lumMod val="75000"/>
                  <a:lumOff val="25000"/>
                </a:srgbClr>
              </a:solidFill>
              <a:latin typeface="Verdan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846707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 bwMode="auto">
          <a:xfrm>
            <a:off x="351693" y="485774"/>
            <a:ext cx="7385538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sr-Latn-CS" sz="2800" b="1" kern="0" dirty="0" smtClean="0">
                <a:solidFill>
                  <a:srgbClr val="000000">
                    <a:lumMod val="75000"/>
                    <a:lumOff val="25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cs typeface="+mj-cs"/>
              </a:rPr>
              <a:t>Podrška za </a:t>
            </a:r>
            <a:r>
              <a:rPr lang="en-US" sz="2800" b="1" kern="0" dirty="0" err="1" smtClean="0">
                <a:solidFill>
                  <a:srgbClr val="000000">
                    <a:lumMod val="75000"/>
                    <a:lumOff val="25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cs typeface="+mj-cs"/>
              </a:rPr>
              <a:t>napredne</a:t>
            </a:r>
            <a:r>
              <a:rPr lang="sr-Latn-CS" sz="2800" b="1" kern="0" dirty="0" smtClean="0">
                <a:solidFill>
                  <a:srgbClr val="000000">
                    <a:lumMod val="75000"/>
                    <a:lumOff val="25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cs typeface="+mj-cs"/>
              </a:rPr>
              <a:t> GIS alate </a:t>
            </a:r>
            <a:endParaRPr lang="en-US" sz="2800" b="1" kern="0" dirty="0">
              <a:solidFill>
                <a:srgbClr val="000000">
                  <a:lumMod val="75000"/>
                  <a:lumOff val="25000"/>
                </a:srgbClr>
              </a:solidFill>
              <a:latin typeface="Verdana"/>
              <a:cs typeface="+mj-cs"/>
            </a:endParaRPr>
          </a:p>
        </p:txBody>
      </p:sp>
      <p:pic>
        <p:nvPicPr>
          <p:cNvPr id="3" name="Picture 2" descr="Pokretni objekti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78166" y="2306232"/>
            <a:ext cx="4809392" cy="3119438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4" name="Picture 12" descr="rutiranj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3279" y="1238251"/>
            <a:ext cx="3516923" cy="4173537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722327" y="1849032"/>
            <a:ext cx="3165231" cy="307777"/>
          </a:xfrm>
          <a:prstGeom prst="rect">
            <a:avLst/>
          </a:prstGeom>
          <a:solidFill>
            <a:srgbClr val="DAEDEF">
              <a:lumMod val="75000"/>
            </a:srgbClr>
          </a:solidFill>
          <a:ln w="25400">
            <a:solidFill>
              <a:srgbClr val="000000">
                <a:lumMod val="95000"/>
              </a:srgbClr>
            </a:solidFill>
          </a:ln>
        </p:spPr>
        <p:txBody>
          <a:bodyPr wrap="square">
            <a:spAutoFit/>
          </a:bodyPr>
          <a:lstStyle/>
          <a:p>
            <a:pPr marL="231775" marR="0" lvl="0" indent="-231775" algn="r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Praćenje istorije pokretnih objekata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0904" y="5549483"/>
            <a:ext cx="2321169" cy="307777"/>
          </a:xfrm>
          <a:prstGeom prst="rect">
            <a:avLst/>
          </a:prstGeom>
          <a:solidFill>
            <a:srgbClr val="DAEDEF">
              <a:lumMod val="75000"/>
            </a:srgbClr>
          </a:solidFill>
          <a:ln w="25400">
            <a:solidFill>
              <a:srgbClr val="000000">
                <a:lumMod val="95000"/>
              </a:srgbClr>
            </a:solidFill>
          </a:ln>
        </p:spPr>
        <p:txBody>
          <a:bodyPr wrap="square">
            <a:spAutoFit/>
          </a:bodyPr>
          <a:lstStyle/>
          <a:p>
            <a:pPr marL="231775" marR="0" lvl="0" indent="-231775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Pretraga najkraćeg puta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846707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 bwMode="auto">
          <a:xfrm>
            <a:off x="249115" y="511629"/>
            <a:ext cx="8018585" cy="498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Osnovne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i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napredne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vi-VN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GIS funkcionalnosti koje su podržane u okviru Web GIS VS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aplikacije</a:t>
            </a:r>
            <a:r>
              <a:rPr kumimoji="0" lang="vi-VN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: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Panovanje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 –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obezbeđuje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interaktivno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pomeranje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vidnog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 (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aktivnog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)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regiona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mape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. 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Zumiranje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 –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obezbeđuje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interaktivnu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promenu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aktivne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razmere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mape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.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Identifikacija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objekta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 –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obezbeđuje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interaktivnu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identifikaciju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objekata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na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mapi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.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Merenje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 –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obezbeđuje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interaktivne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alate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za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merenje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,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azimuta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,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dužine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,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obima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i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površine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.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Prikaz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Slojeva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 –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obezbeđuje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prikaz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hijerarhije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slojeva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i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omogućava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uključivanje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i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isključivanje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pojedinačnih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slojeva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,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Pretraga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Slojeva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 –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obezbeđuje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pretragu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objekata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na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sloju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korišćenjem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 WFS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servisa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,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Filtriranje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Slojeva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 –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obezbeđuje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filtriranje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slojeva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korišćenjem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proširenja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 WMS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standarda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,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Rutiranje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 –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obezbeđuje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pronalaženje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i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vizuelizaciju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najkraće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rute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za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zadate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tačke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i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parametre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, </a:t>
            </a: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Praćenje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Objekata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 –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obezbeđuje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praćenje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pokretnih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objekata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kao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i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prikaz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istorije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kretanja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objekata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, 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Profili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korisnika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 –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obezbeđuje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upravljanje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sa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profilima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korisnika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i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pamćenje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korisničkih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informacija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 (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zadnje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selektovani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slojevi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,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zadnja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pozicija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itd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.). </a:t>
            </a:r>
            <a:endParaRPr kumimoji="0" lang="vi-VN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3" name="Title 3"/>
          <p:cNvSpPr txBox="1">
            <a:spLocks/>
          </p:cNvSpPr>
          <p:nvPr/>
        </p:nvSpPr>
        <p:spPr bwMode="auto">
          <a:xfrm>
            <a:off x="208818" y="-200916"/>
            <a:ext cx="7385538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sr-Latn-CS" sz="2400" b="1" kern="0" dirty="0" smtClean="0">
                <a:solidFill>
                  <a:srgbClr val="000000">
                    <a:lumMod val="75000"/>
                    <a:lumOff val="25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cs typeface="+mj-cs"/>
              </a:rPr>
              <a:t>Pregled mogućnosti Web GIS aplikacije </a:t>
            </a:r>
            <a:endParaRPr lang="en-US" sz="2400" b="1" kern="0" dirty="0">
              <a:solidFill>
                <a:srgbClr val="000000">
                  <a:lumMod val="75000"/>
                  <a:lumOff val="25000"/>
                </a:srgbClr>
              </a:solidFill>
              <a:latin typeface="Verdan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846707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itle 61"/>
          <p:cNvSpPr>
            <a:spLocks noGrp="1"/>
          </p:cNvSpPr>
          <p:nvPr>
            <p:ph type="title"/>
          </p:nvPr>
        </p:nvSpPr>
        <p:spPr>
          <a:xfrm>
            <a:off x="821965" y="2351146"/>
            <a:ext cx="4114800" cy="1349988"/>
          </a:xfrm>
        </p:spPr>
        <p:txBody>
          <a:bodyPr/>
          <a:lstStyle/>
          <a:p>
            <a:pPr algn="ctr"/>
            <a:r>
              <a:rPr lang="sr-Latn-RS" dirty="0" smtClean="0"/>
              <a:t>Mobilni</a:t>
            </a:r>
            <a:r>
              <a:rPr dirty="0" smtClean="0"/>
              <a:t> </a:t>
            </a:r>
            <a:r>
              <a:rPr dirty="0" err="1" smtClean="0"/>
              <a:t>GiNIS</a:t>
            </a:r>
            <a:r>
              <a:rPr dirty="0" smtClean="0"/>
              <a:t> </a:t>
            </a:r>
            <a:r>
              <a:rPr dirty="0" err="1" smtClean="0"/>
              <a:t>klijent</a:t>
            </a:r>
            <a:endParaRPr lang="en-US" dirty="0"/>
          </a:p>
        </p:txBody>
      </p:sp>
      <p:pic>
        <p:nvPicPr>
          <p:cNvPr id="6" name="Picture 5" descr="Fotolia_34907824_Subscription_XX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94420" y="0"/>
            <a:ext cx="3649579" cy="5124450"/>
          </a:xfrm>
          <a:prstGeom prst="rect">
            <a:avLst/>
          </a:prstGeom>
        </p:spPr>
      </p:pic>
      <p:pic>
        <p:nvPicPr>
          <p:cNvPr id="7" name="Picture 6" descr="Fotolia_25769239_Subscription_XL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6960" y="0"/>
            <a:ext cx="3662947" cy="51244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5134" y="5630739"/>
            <a:ext cx="513116" cy="617660"/>
          </a:xfrm>
          <a:prstGeom prst="rect">
            <a:avLst/>
          </a:prstGeom>
        </p:spPr>
      </p:pic>
      <p:pic>
        <p:nvPicPr>
          <p:cNvPr id="9" name="Picture 8" descr="gislab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18364" y="4597399"/>
            <a:ext cx="1828800" cy="165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838417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10350" y="1724025"/>
            <a:ext cx="2286000" cy="3048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3" name="Title 1"/>
          <p:cNvSpPr txBox="1">
            <a:spLocks/>
          </p:cNvSpPr>
          <p:nvPr/>
        </p:nvSpPr>
        <p:spPr bwMode="auto">
          <a:xfrm>
            <a:off x="252352" y="419077"/>
            <a:ext cx="8643998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800" b="1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Verdana"/>
                <a:ea typeface="ＭＳ Ｐゴシック"/>
              </a:rPr>
              <a:t>Mobilni GIS – rad sa rasterskim podacima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Verdana"/>
              <a:ea typeface="ＭＳ Ｐゴシック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228584" y="1362058"/>
            <a:ext cx="3924316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9906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1400" b="1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182563" indent="-3175" algn="l" defTabSz="9906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defRPr sz="1200">
                <a:solidFill>
                  <a:schemeClr val="bg2"/>
                </a:solidFill>
                <a:latin typeface="+mn-lt"/>
                <a:ea typeface="+mj-ea"/>
              </a:defRPr>
            </a:lvl2pPr>
            <a:lvl3pPr marL="541338" indent="-179388" algn="l" defTabSz="9906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n"/>
              <a:defRPr sz="1200">
                <a:solidFill>
                  <a:schemeClr val="bg2"/>
                </a:solidFill>
                <a:latin typeface="+mn-lt"/>
                <a:ea typeface="+mj-ea"/>
              </a:defRPr>
            </a:lvl3pPr>
            <a:lvl4pPr marL="898525" indent="-177800" algn="l" defTabSz="990600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itchFamily="18" charset="2"/>
              <a:buChar char=""/>
              <a:defRPr sz="1200">
                <a:solidFill>
                  <a:schemeClr val="bg2"/>
                </a:solidFill>
                <a:latin typeface="+mn-lt"/>
                <a:ea typeface="+mj-ea"/>
              </a:defRPr>
            </a:lvl4pPr>
            <a:lvl5pPr marL="2808288" indent="-119063" algn="l" defTabSz="990600" rtl="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200">
                <a:solidFill>
                  <a:srgbClr val="545454"/>
                </a:solidFill>
                <a:latin typeface="+mn-lt"/>
                <a:ea typeface="+mj-ea"/>
              </a:defRPr>
            </a:lvl5pPr>
            <a:lvl6pPr marL="3265488" indent="-119063" algn="l" defTabSz="990600" rtl="0" fontAlgn="base">
              <a:spcBef>
                <a:spcPct val="20000"/>
              </a:spcBef>
              <a:spcAft>
                <a:spcPct val="0"/>
              </a:spcAft>
              <a:buFont typeface="Times" pitchFamily="-60" charset="0"/>
              <a:buChar char="•"/>
              <a:defRPr sz="1200">
                <a:solidFill>
                  <a:srgbClr val="545454"/>
                </a:solidFill>
                <a:latin typeface="+mn-lt"/>
                <a:ea typeface="+mj-ea"/>
              </a:defRPr>
            </a:lvl6pPr>
            <a:lvl7pPr marL="3722688" indent="-119063" algn="l" defTabSz="990600" rtl="0" fontAlgn="base">
              <a:spcBef>
                <a:spcPct val="20000"/>
              </a:spcBef>
              <a:spcAft>
                <a:spcPct val="0"/>
              </a:spcAft>
              <a:buFont typeface="Times" pitchFamily="-60" charset="0"/>
              <a:buChar char="•"/>
              <a:defRPr sz="1200">
                <a:solidFill>
                  <a:srgbClr val="545454"/>
                </a:solidFill>
                <a:latin typeface="+mn-lt"/>
                <a:ea typeface="+mj-ea"/>
              </a:defRPr>
            </a:lvl7pPr>
            <a:lvl8pPr marL="4179888" indent="-119063" algn="l" defTabSz="990600" rtl="0" fontAlgn="base">
              <a:spcBef>
                <a:spcPct val="20000"/>
              </a:spcBef>
              <a:spcAft>
                <a:spcPct val="0"/>
              </a:spcAft>
              <a:buFont typeface="Times" pitchFamily="-60" charset="0"/>
              <a:buChar char="•"/>
              <a:defRPr sz="1200">
                <a:solidFill>
                  <a:srgbClr val="545454"/>
                </a:solidFill>
                <a:latin typeface="+mn-lt"/>
                <a:ea typeface="+mj-ea"/>
              </a:defRPr>
            </a:lvl8pPr>
            <a:lvl9pPr marL="4637088" indent="-119063" algn="l" defTabSz="990600" rtl="0" fontAlgn="base">
              <a:spcBef>
                <a:spcPct val="20000"/>
              </a:spcBef>
              <a:spcAft>
                <a:spcPct val="0"/>
              </a:spcAft>
              <a:buFont typeface="Times" pitchFamily="-60" charset="0"/>
              <a:buChar char="•"/>
              <a:defRPr sz="1200">
                <a:solidFill>
                  <a:srgbClr val="545454"/>
                </a:solidFill>
                <a:latin typeface="+mn-lt"/>
                <a:ea typeface="+mj-ea"/>
              </a:defRPr>
            </a:lvl9pPr>
          </a:lstStyle>
          <a:p>
            <a:pPr marL="285750" marR="0" lvl="0" indent="-285750" algn="l" defTabSz="9906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sr-Latn-RS" sz="1800" b="1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Izvori rasterskih podataka</a:t>
            </a:r>
          </a:p>
          <a:p>
            <a:pPr marL="350838" marR="0" lvl="1" indent="-171450" algn="l" defTabSz="9906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sr-Latn-RS" sz="1600" b="0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  <a:ea typeface="ＭＳ Ｐゴシック"/>
              </a:rPr>
              <a:t>WMS – Web Map Service</a:t>
            </a:r>
          </a:p>
          <a:p>
            <a:pPr marL="350838" marR="0" lvl="1" indent="-171450" algn="l" defTabSz="9906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sr-Latn-RS" sz="1600" b="0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  <a:ea typeface="ＭＳ Ｐゴシック"/>
              </a:rPr>
              <a:t>Lokalne rasterske datoteke </a:t>
            </a:r>
            <a:br>
              <a:rPr kumimoji="0" lang="sr-Latn-RS" sz="1600" b="0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  <a:ea typeface="ＭＳ Ｐゴシック"/>
              </a:rPr>
            </a:br>
            <a:r>
              <a:rPr kumimoji="0" lang="sr-Latn-RS" sz="1600" b="0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  <a:ea typeface="ＭＳ Ｐゴシック"/>
              </a:rPr>
              <a:t>(GeoTIFF)</a:t>
            </a:r>
          </a:p>
          <a:p>
            <a:pPr marL="285750" marR="0" lvl="0" indent="-285750" algn="l" defTabSz="9906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sr-Latn-RS" sz="1800" b="1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Proizvoljno kombinovanje </a:t>
            </a:r>
            <a:br>
              <a:rPr kumimoji="0" lang="sr-Latn-RS" sz="1800" b="1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</a:br>
            <a:r>
              <a:rPr kumimoji="0" lang="sr-Latn-RS" sz="1800" b="1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rasterskih slojeva (Z-order)</a:t>
            </a:r>
          </a:p>
          <a:p>
            <a:pPr marL="350838" marR="0" lvl="1" indent="-171450" algn="l" defTabSz="9906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sr-Latn-RS" sz="1600" b="0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  <a:ea typeface="ＭＳ Ｐゴシック"/>
              </a:rPr>
              <a:t>Fiksno na serverskoj strani</a:t>
            </a:r>
          </a:p>
          <a:p>
            <a:pPr marL="350838" marR="0" lvl="1" indent="-171450" algn="l" defTabSz="9906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sr-Latn-RS" sz="1600" b="0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  <a:ea typeface="ＭＳ Ｐゴシック"/>
              </a:rPr>
              <a:t>Proizvoljno ma mobilnom </a:t>
            </a:r>
            <a:br>
              <a:rPr kumimoji="0" lang="sr-Latn-RS" sz="1600" b="0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  <a:ea typeface="ＭＳ Ｐゴシック"/>
              </a:rPr>
            </a:br>
            <a:r>
              <a:rPr kumimoji="0" lang="sr-Latn-RS" sz="1600" b="0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  <a:ea typeface="ＭＳ Ｐゴシック"/>
              </a:rPr>
              <a:t>klijentu sa per-pixel </a:t>
            </a:r>
            <a:br>
              <a:rPr kumimoji="0" lang="sr-Latn-RS" sz="1600" b="0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  <a:ea typeface="ＭＳ Ｐゴシック"/>
              </a:rPr>
            </a:br>
            <a:r>
              <a:rPr kumimoji="0" lang="sr-Latn-RS" sz="1600" b="0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  <a:ea typeface="ＭＳ Ｐゴシック"/>
              </a:rPr>
              <a:t>transparencijom</a:t>
            </a:r>
          </a:p>
          <a:p>
            <a:pPr marL="285750" marR="0" lvl="0" indent="-285750" algn="l" defTabSz="9906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sr-Latn-RS" sz="1800" b="1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Automatizovan tiling </a:t>
            </a:r>
            <a:br>
              <a:rPr kumimoji="0" lang="sr-Latn-RS" sz="1800" b="1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</a:br>
            <a:r>
              <a:rPr kumimoji="0" lang="sr-Latn-RS" sz="1800" b="1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mehanizam sa lokalnim </a:t>
            </a:r>
            <a:br>
              <a:rPr kumimoji="0" lang="sr-Latn-RS" sz="1800" b="1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</a:br>
            <a:r>
              <a:rPr kumimoji="0" lang="sr-Latn-RS" sz="1800" b="1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keširanjem za sve </a:t>
            </a:r>
            <a:br>
              <a:rPr kumimoji="0" lang="sr-Latn-RS" sz="1800" b="1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</a:br>
            <a:r>
              <a:rPr kumimoji="0" lang="sr-Latn-RS" sz="1800" b="1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rasterske izvore podataka </a:t>
            </a:r>
            <a:br>
              <a:rPr kumimoji="0" lang="sr-Latn-RS" sz="1800" b="1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</a:br>
            <a:r>
              <a:rPr kumimoji="0" lang="sr-Latn-RS" sz="1800" b="1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(lokalne datoteke i WMS)</a:t>
            </a:r>
            <a:endParaRPr kumimoji="0" lang="sr-Latn-RS" sz="1800" b="1" i="0" u="none" strike="noStrike" kern="0" cap="none" spc="0" normalizeH="0" baseline="0" noProof="0" dirty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Verdana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00525" y="1724025"/>
            <a:ext cx="2286000" cy="3048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846707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171420" y="493713"/>
            <a:ext cx="8643998" cy="725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800" b="1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Verdana"/>
                <a:ea typeface="ＭＳ Ｐゴシック"/>
              </a:rPr>
              <a:t>Mobilni GIS – rad sa vektorskim podacima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Verdana"/>
              <a:ea typeface="ＭＳ Ｐゴシック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48049" y="3038457"/>
            <a:ext cx="2286000" cy="30480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24550" y="1362075"/>
            <a:ext cx="2286000" cy="30480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19045" y="1471573"/>
            <a:ext cx="8401080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9906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1400" b="1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182563" indent="-3175" algn="l" defTabSz="9906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defRPr sz="1200">
                <a:solidFill>
                  <a:schemeClr val="bg2"/>
                </a:solidFill>
                <a:latin typeface="+mn-lt"/>
                <a:ea typeface="+mj-ea"/>
              </a:defRPr>
            </a:lvl2pPr>
            <a:lvl3pPr marL="541338" indent="-179388" algn="l" defTabSz="9906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n"/>
              <a:defRPr sz="1200">
                <a:solidFill>
                  <a:schemeClr val="bg2"/>
                </a:solidFill>
                <a:latin typeface="+mn-lt"/>
                <a:ea typeface="+mj-ea"/>
              </a:defRPr>
            </a:lvl3pPr>
            <a:lvl4pPr marL="898525" indent="-177800" algn="l" defTabSz="990600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itchFamily="18" charset="2"/>
              <a:buChar char=""/>
              <a:defRPr sz="1200">
                <a:solidFill>
                  <a:schemeClr val="bg2"/>
                </a:solidFill>
                <a:latin typeface="+mn-lt"/>
                <a:ea typeface="+mj-ea"/>
              </a:defRPr>
            </a:lvl4pPr>
            <a:lvl5pPr marL="2808288" indent="-119063" algn="l" defTabSz="990600" rtl="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200">
                <a:solidFill>
                  <a:srgbClr val="545454"/>
                </a:solidFill>
                <a:latin typeface="+mn-lt"/>
                <a:ea typeface="+mj-ea"/>
              </a:defRPr>
            </a:lvl5pPr>
            <a:lvl6pPr marL="3265488" indent="-119063" algn="l" defTabSz="990600" rtl="0" fontAlgn="base">
              <a:spcBef>
                <a:spcPct val="20000"/>
              </a:spcBef>
              <a:spcAft>
                <a:spcPct val="0"/>
              </a:spcAft>
              <a:buFont typeface="Times" pitchFamily="-60" charset="0"/>
              <a:buChar char="•"/>
              <a:defRPr sz="1200">
                <a:solidFill>
                  <a:srgbClr val="545454"/>
                </a:solidFill>
                <a:latin typeface="+mn-lt"/>
                <a:ea typeface="+mj-ea"/>
              </a:defRPr>
            </a:lvl6pPr>
            <a:lvl7pPr marL="3722688" indent="-119063" algn="l" defTabSz="990600" rtl="0" fontAlgn="base">
              <a:spcBef>
                <a:spcPct val="20000"/>
              </a:spcBef>
              <a:spcAft>
                <a:spcPct val="0"/>
              </a:spcAft>
              <a:buFont typeface="Times" pitchFamily="-60" charset="0"/>
              <a:buChar char="•"/>
              <a:defRPr sz="1200">
                <a:solidFill>
                  <a:srgbClr val="545454"/>
                </a:solidFill>
                <a:latin typeface="+mn-lt"/>
                <a:ea typeface="+mj-ea"/>
              </a:defRPr>
            </a:lvl7pPr>
            <a:lvl8pPr marL="4179888" indent="-119063" algn="l" defTabSz="990600" rtl="0" fontAlgn="base">
              <a:spcBef>
                <a:spcPct val="20000"/>
              </a:spcBef>
              <a:spcAft>
                <a:spcPct val="0"/>
              </a:spcAft>
              <a:buFont typeface="Times" pitchFamily="-60" charset="0"/>
              <a:buChar char="•"/>
              <a:defRPr sz="1200">
                <a:solidFill>
                  <a:srgbClr val="545454"/>
                </a:solidFill>
                <a:latin typeface="+mn-lt"/>
                <a:ea typeface="+mj-ea"/>
              </a:defRPr>
            </a:lvl8pPr>
            <a:lvl9pPr marL="4637088" indent="-119063" algn="l" defTabSz="990600" rtl="0" fontAlgn="base">
              <a:spcBef>
                <a:spcPct val="20000"/>
              </a:spcBef>
              <a:spcAft>
                <a:spcPct val="0"/>
              </a:spcAft>
              <a:buFont typeface="Times" pitchFamily="-60" charset="0"/>
              <a:buChar char="•"/>
              <a:defRPr sz="1200">
                <a:solidFill>
                  <a:srgbClr val="545454"/>
                </a:solidFill>
                <a:latin typeface="+mn-lt"/>
                <a:ea typeface="+mj-ea"/>
              </a:defRPr>
            </a:lvl9pPr>
          </a:lstStyle>
          <a:p>
            <a:pPr marL="342900" marR="0" lvl="0" indent="-342900" algn="l" defTabSz="9906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sr-Latn-RS" sz="1400" b="1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Izvori vektorskih podataka</a:t>
            </a:r>
          </a:p>
          <a:p>
            <a:pPr marL="182563" marR="0" lvl="1" indent="-3175" algn="l" defTabSz="9906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sr-Latn-RS" sz="1200" b="0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  <a:ea typeface="ＭＳ Ｐゴシック"/>
              </a:rPr>
              <a:t>WFS – Web Feature Service</a:t>
            </a:r>
          </a:p>
          <a:p>
            <a:pPr marL="182563" marR="0" lvl="1" indent="-3175" algn="l" defTabSz="9906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sr-Latn-RS" sz="1200" b="0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  <a:ea typeface="ＭＳ Ｐゴシック"/>
              </a:rPr>
              <a:t>Lokalne vektorske datoteke </a:t>
            </a:r>
            <a:br>
              <a:rPr kumimoji="0" lang="sr-Latn-RS" sz="1200" b="0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  <a:ea typeface="ＭＳ Ｐゴシック"/>
              </a:rPr>
            </a:br>
            <a:r>
              <a:rPr kumimoji="0" lang="sr-Latn-RS" sz="1200" b="0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  <a:ea typeface="ＭＳ Ｐゴシック"/>
              </a:rPr>
              <a:t>(SHAPE)</a:t>
            </a:r>
          </a:p>
          <a:p>
            <a:pPr marL="342900" marR="0" lvl="0" indent="-342900" algn="l" defTabSz="9906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sr-Latn-RS" sz="1400" b="1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 Izmene prostornih podataka na </a:t>
            </a:r>
            <a:br>
              <a:rPr kumimoji="0" lang="sr-Latn-RS" sz="1400" b="1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</a:br>
            <a:r>
              <a:rPr kumimoji="0" lang="sr-Latn-RS" sz="1400" b="1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terenu</a:t>
            </a:r>
          </a:p>
          <a:p>
            <a:pPr marL="182563" marR="0" lvl="1" indent="-3175" algn="l" defTabSz="9906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sr-Latn-RS" sz="1200" b="0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  <a:ea typeface="ＭＳ Ｐゴシック"/>
              </a:rPr>
              <a:t>Rad sa atributskim podacima</a:t>
            </a:r>
          </a:p>
          <a:p>
            <a:pPr marL="182563" marR="0" lvl="1" indent="-3175" algn="l" defTabSz="9906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sr-Latn-RS" sz="1200" b="0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  <a:ea typeface="ＭＳ Ｐゴシック"/>
              </a:rPr>
              <a:t>Rad sa geometrijskim podacima</a:t>
            </a:r>
          </a:p>
          <a:p>
            <a:pPr marL="342900" marR="0" lvl="0" indent="-342900" algn="l" defTabSz="9906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sr-Latn-RS" sz="1400" b="1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Lokalno keširanje izmena</a:t>
            </a:r>
          </a:p>
          <a:p>
            <a:pPr marL="182563" marR="0" lvl="1" indent="-3175" algn="l" defTabSz="9906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sr-Latn-RS" sz="1200" b="0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  <a:ea typeface="ＭＳ Ｐゴシック"/>
              </a:rPr>
              <a:t>Sinhronizacija sa serverom </a:t>
            </a:r>
            <a:br>
              <a:rPr kumimoji="0" lang="sr-Latn-RS" sz="1200" b="0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  <a:ea typeface="ＭＳ Ｐゴシック"/>
              </a:rPr>
            </a:br>
            <a:r>
              <a:rPr kumimoji="0" lang="sr-Latn-RS" sz="1200" b="0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  <a:ea typeface="ＭＳ Ｐゴシック"/>
              </a:rPr>
              <a:t>preko transakcionog WFS-a po </a:t>
            </a:r>
            <a:br>
              <a:rPr kumimoji="0" lang="sr-Latn-RS" sz="1200" b="0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  <a:ea typeface="ＭＳ Ｐゴシック"/>
              </a:rPr>
            </a:br>
            <a:r>
              <a:rPr kumimoji="0" lang="sr-Latn-RS" sz="1200" b="0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  <a:ea typeface="ＭＳ Ｐゴシック"/>
              </a:rPr>
              <a:t>dostupnosti  mreže</a:t>
            </a:r>
            <a:endParaRPr kumimoji="0" lang="sr-Latn-RS" sz="1200" b="0" i="0" u="none" strike="noStrike" kern="0" cap="none" spc="0" normalizeH="0" baseline="0" noProof="0" dirty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Verdana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9846707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285720" y="379413"/>
            <a:ext cx="8643998" cy="725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3200" b="1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Verdana"/>
                <a:ea typeface="ＭＳ Ｐゴシック"/>
              </a:rPr>
              <a:t>Mobilni GIS – veza sa GPS prijemnikom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Verdana"/>
              <a:ea typeface="ＭＳ Ｐゴシック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05240" y="3343257"/>
            <a:ext cx="2286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91288" y="3352800"/>
            <a:ext cx="2286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71546" y="3343275"/>
            <a:ext cx="2286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514320" y="1214398"/>
            <a:ext cx="8401080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9906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1400" b="1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182563" indent="-3175" algn="l" defTabSz="9906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defRPr sz="1200">
                <a:solidFill>
                  <a:schemeClr val="bg2"/>
                </a:solidFill>
                <a:latin typeface="+mn-lt"/>
                <a:ea typeface="+mj-ea"/>
              </a:defRPr>
            </a:lvl2pPr>
            <a:lvl3pPr marL="541338" indent="-179388" algn="l" defTabSz="9906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n"/>
              <a:defRPr sz="1200">
                <a:solidFill>
                  <a:schemeClr val="bg2"/>
                </a:solidFill>
                <a:latin typeface="+mn-lt"/>
                <a:ea typeface="+mj-ea"/>
              </a:defRPr>
            </a:lvl3pPr>
            <a:lvl4pPr marL="898525" indent="-177800" algn="l" defTabSz="990600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itchFamily="18" charset="2"/>
              <a:buChar char=""/>
              <a:defRPr sz="1200">
                <a:solidFill>
                  <a:schemeClr val="bg2"/>
                </a:solidFill>
                <a:latin typeface="+mn-lt"/>
                <a:ea typeface="+mj-ea"/>
              </a:defRPr>
            </a:lvl4pPr>
            <a:lvl5pPr marL="2808288" indent="-119063" algn="l" defTabSz="990600" rtl="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200">
                <a:solidFill>
                  <a:srgbClr val="545454"/>
                </a:solidFill>
                <a:latin typeface="+mn-lt"/>
                <a:ea typeface="+mj-ea"/>
              </a:defRPr>
            </a:lvl5pPr>
            <a:lvl6pPr marL="3265488" indent="-119063" algn="l" defTabSz="990600" rtl="0" fontAlgn="base">
              <a:spcBef>
                <a:spcPct val="20000"/>
              </a:spcBef>
              <a:spcAft>
                <a:spcPct val="0"/>
              </a:spcAft>
              <a:buFont typeface="Times" pitchFamily="-60" charset="0"/>
              <a:buChar char="•"/>
              <a:defRPr sz="1200">
                <a:solidFill>
                  <a:srgbClr val="545454"/>
                </a:solidFill>
                <a:latin typeface="+mn-lt"/>
                <a:ea typeface="+mj-ea"/>
              </a:defRPr>
            </a:lvl6pPr>
            <a:lvl7pPr marL="3722688" indent="-119063" algn="l" defTabSz="990600" rtl="0" fontAlgn="base">
              <a:spcBef>
                <a:spcPct val="20000"/>
              </a:spcBef>
              <a:spcAft>
                <a:spcPct val="0"/>
              </a:spcAft>
              <a:buFont typeface="Times" pitchFamily="-60" charset="0"/>
              <a:buChar char="•"/>
              <a:defRPr sz="1200">
                <a:solidFill>
                  <a:srgbClr val="545454"/>
                </a:solidFill>
                <a:latin typeface="+mn-lt"/>
                <a:ea typeface="+mj-ea"/>
              </a:defRPr>
            </a:lvl7pPr>
            <a:lvl8pPr marL="4179888" indent="-119063" algn="l" defTabSz="990600" rtl="0" fontAlgn="base">
              <a:spcBef>
                <a:spcPct val="20000"/>
              </a:spcBef>
              <a:spcAft>
                <a:spcPct val="0"/>
              </a:spcAft>
              <a:buFont typeface="Times" pitchFamily="-60" charset="0"/>
              <a:buChar char="•"/>
              <a:defRPr sz="1200">
                <a:solidFill>
                  <a:srgbClr val="545454"/>
                </a:solidFill>
                <a:latin typeface="+mn-lt"/>
                <a:ea typeface="+mj-ea"/>
              </a:defRPr>
            </a:lvl8pPr>
            <a:lvl9pPr marL="4637088" indent="-119063" algn="l" defTabSz="990600" rtl="0" fontAlgn="base">
              <a:spcBef>
                <a:spcPct val="20000"/>
              </a:spcBef>
              <a:spcAft>
                <a:spcPct val="0"/>
              </a:spcAft>
              <a:buFont typeface="Times" pitchFamily="-60" charset="0"/>
              <a:buChar char="•"/>
              <a:defRPr sz="1200">
                <a:solidFill>
                  <a:srgbClr val="545454"/>
                </a:solidFill>
                <a:latin typeface="+mn-lt"/>
                <a:ea typeface="+mj-ea"/>
              </a:defRPr>
            </a:lvl9pPr>
          </a:lstStyle>
          <a:p>
            <a:pPr marL="342900" marR="0" lvl="0" indent="-342900" algn="l" defTabSz="9906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sr-Latn-RS" sz="1400" b="1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Rad sa internim i eksternim </a:t>
            </a:r>
            <a:br>
              <a:rPr kumimoji="0" lang="sr-Latn-RS" sz="1400" b="1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</a:br>
            <a:r>
              <a:rPr kumimoji="0" lang="sr-Latn-RS" sz="1400" b="1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GPS prijemnikom</a:t>
            </a:r>
            <a:endParaRPr kumimoji="0" lang="en-US" sz="1400" b="1" i="0" u="none" strike="noStrike" kern="0" cap="none" spc="0" normalizeH="0" baseline="0" noProof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Verdana"/>
            </a:endParaRPr>
          </a:p>
          <a:p>
            <a:pPr marL="342900" marR="0" lvl="0" indent="-342900" algn="l" defTabSz="9906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endParaRPr kumimoji="0" lang="sr-Latn-RS" sz="1400" b="1" i="0" u="none" strike="noStrike" kern="0" cap="none" spc="0" normalizeH="0" baseline="0" noProof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Verdana"/>
            </a:endParaRPr>
          </a:p>
          <a:p>
            <a:pPr marL="342900" marR="0" lvl="0" indent="-342900" algn="l" defTabSz="9906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sr-Latn-RS" sz="1400" b="1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Vezivanje svih radnji za </a:t>
            </a:r>
            <a:br>
              <a:rPr kumimoji="0" lang="sr-Latn-RS" sz="1400" b="1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</a:br>
            <a:r>
              <a:rPr kumimoji="0" lang="sr-Latn-RS" sz="1400" b="1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trenutnu GPS poziciju</a:t>
            </a:r>
          </a:p>
          <a:p>
            <a:pPr marL="541338" marR="0" lvl="2" indent="-179388" algn="l" defTabSz="9906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sr-Latn-RS" sz="1200" b="0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  <a:ea typeface="ＭＳ Ｐゴシック"/>
              </a:rPr>
              <a:t>Unos i izmena geometrija</a:t>
            </a:r>
          </a:p>
          <a:p>
            <a:pPr marL="541338" marR="0" lvl="2" indent="-179388" algn="l" defTabSz="9906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sr-Latn-RS" sz="1200" b="0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  <a:ea typeface="ＭＳ Ｐゴシック"/>
              </a:rPr>
              <a:t>Kontinuirano pozicioniranje </a:t>
            </a:r>
            <a:br>
              <a:rPr kumimoji="0" lang="sr-Latn-RS" sz="1200" b="0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  <a:ea typeface="ＭＳ Ｐゴシック"/>
              </a:rPr>
            </a:br>
            <a:r>
              <a:rPr kumimoji="0" lang="sr-Latn-RS" sz="1200" b="0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  <a:ea typeface="ＭＳ Ｐゴシック"/>
              </a:rPr>
              <a:t>karte na trenutnu poziciju</a:t>
            </a:r>
          </a:p>
          <a:p>
            <a:pPr marL="342900" marR="0" lvl="0" indent="-342900" algn="l" defTabSz="9906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endParaRPr kumimoji="0" lang="sr-Latn-RS" sz="1400" b="1" i="0" u="none" strike="noStrike" kern="0" cap="none" spc="0" normalizeH="0" baseline="0" noProof="0" dirty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9846707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277988" y="633440"/>
            <a:ext cx="8643998" cy="725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Verdana"/>
                <a:ea typeface="ＭＳ Ｐゴシック"/>
              </a:rPr>
              <a:t>Mobilni GIS – stilovi vizuelizacije i merenja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Verdana"/>
              <a:ea typeface="ＭＳ Ｐゴシック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295245" y="1640205"/>
            <a:ext cx="8401080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9906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1400" b="1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182563" indent="-3175" algn="l" defTabSz="9906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defRPr sz="1200">
                <a:solidFill>
                  <a:schemeClr val="bg2"/>
                </a:solidFill>
                <a:latin typeface="+mn-lt"/>
                <a:ea typeface="+mj-ea"/>
              </a:defRPr>
            </a:lvl2pPr>
            <a:lvl3pPr marL="541338" indent="-179388" algn="l" defTabSz="9906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n"/>
              <a:defRPr sz="1200">
                <a:solidFill>
                  <a:schemeClr val="bg2"/>
                </a:solidFill>
                <a:latin typeface="+mn-lt"/>
                <a:ea typeface="+mj-ea"/>
              </a:defRPr>
            </a:lvl3pPr>
            <a:lvl4pPr marL="898525" indent="-177800" algn="l" defTabSz="990600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itchFamily="18" charset="2"/>
              <a:buChar char=""/>
              <a:defRPr sz="1200">
                <a:solidFill>
                  <a:schemeClr val="bg2"/>
                </a:solidFill>
                <a:latin typeface="+mn-lt"/>
                <a:ea typeface="+mj-ea"/>
              </a:defRPr>
            </a:lvl4pPr>
            <a:lvl5pPr marL="2808288" indent="-119063" algn="l" defTabSz="990600" rtl="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200">
                <a:solidFill>
                  <a:srgbClr val="545454"/>
                </a:solidFill>
                <a:latin typeface="+mn-lt"/>
                <a:ea typeface="+mj-ea"/>
              </a:defRPr>
            </a:lvl5pPr>
            <a:lvl6pPr marL="3265488" indent="-119063" algn="l" defTabSz="990600" rtl="0" fontAlgn="base">
              <a:spcBef>
                <a:spcPct val="20000"/>
              </a:spcBef>
              <a:spcAft>
                <a:spcPct val="0"/>
              </a:spcAft>
              <a:buFont typeface="Times" pitchFamily="-60" charset="0"/>
              <a:buChar char="•"/>
              <a:defRPr sz="1200">
                <a:solidFill>
                  <a:srgbClr val="545454"/>
                </a:solidFill>
                <a:latin typeface="+mn-lt"/>
                <a:ea typeface="+mj-ea"/>
              </a:defRPr>
            </a:lvl6pPr>
            <a:lvl7pPr marL="3722688" indent="-119063" algn="l" defTabSz="990600" rtl="0" fontAlgn="base">
              <a:spcBef>
                <a:spcPct val="20000"/>
              </a:spcBef>
              <a:spcAft>
                <a:spcPct val="0"/>
              </a:spcAft>
              <a:buFont typeface="Times" pitchFamily="-60" charset="0"/>
              <a:buChar char="•"/>
              <a:defRPr sz="1200">
                <a:solidFill>
                  <a:srgbClr val="545454"/>
                </a:solidFill>
                <a:latin typeface="+mn-lt"/>
                <a:ea typeface="+mj-ea"/>
              </a:defRPr>
            </a:lvl7pPr>
            <a:lvl8pPr marL="4179888" indent="-119063" algn="l" defTabSz="990600" rtl="0" fontAlgn="base">
              <a:spcBef>
                <a:spcPct val="20000"/>
              </a:spcBef>
              <a:spcAft>
                <a:spcPct val="0"/>
              </a:spcAft>
              <a:buFont typeface="Times" pitchFamily="-60" charset="0"/>
              <a:buChar char="•"/>
              <a:defRPr sz="1200">
                <a:solidFill>
                  <a:srgbClr val="545454"/>
                </a:solidFill>
                <a:latin typeface="+mn-lt"/>
                <a:ea typeface="+mj-ea"/>
              </a:defRPr>
            </a:lvl8pPr>
            <a:lvl9pPr marL="4637088" indent="-119063" algn="l" defTabSz="990600" rtl="0" fontAlgn="base">
              <a:spcBef>
                <a:spcPct val="20000"/>
              </a:spcBef>
              <a:spcAft>
                <a:spcPct val="0"/>
              </a:spcAft>
              <a:buFont typeface="Times" pitchFamily="-60" charset="0"/>
              <a:buChar char="•"/>
              <a:defRPr sz="1200">
                <a:solidFill>
                  <a:srgbClr val="545454"/>
                </a:solidFill>
                <a:latin typeface="+mn-lt"/>
                <a:ea typeface="+mj-ea"/>
              </a:defRPr>
            </a:lvl9pPr>
          </a:lstStyle>
          <a:p>
            <a:pPr marL="342900" marR="0" lvl="0" indent="-342900" algn="l" defTabSz="9906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sr-Latn-R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Fleksibilna stilizacija prikaza vektorskih podataka</a:t>
            </a:r>
          </a:p>
          <a:p>
            <a:pPr marL="342900" marR="0" lvl="0" indent="-342900" algn="l" defTabSz="9906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sr-Latn-R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Kompletni alati za merenja na terenu</a:t>
            </a:r>
          </a:p>
          <a:p>
            <a:pPr marL="342900" marR="0" lvl="0" indent="-342900" algn="l" defTabSz="9906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sr-Latn-R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Snimanje rute i navigacija po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 r</a:t>
            </a:r>
            <a:r>
              <a:rPr kumimoji="0" lang="sr-Latn-R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uti uz procenu odstupanja </a:t>
            </a:r>
            <a:br>
              <a:rPr kumimoji="0" lang="sr-Latn-R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</a:br>
            <a:r>
              <a:rPr kumimoji="0" lang="sr-Latn-R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od zadatog pravca</a:t>
            </a:r>
          </a:p>
          <a:p>
            <a:pPr marL="342900" marR="0" lvl="0" indent="-342900" algn="l" defTabSz="9906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endParaRPr kumimoji="0" lang="sr-Latn-RS" sz="1800" b="1" i="0" u="none" strike="noStrike" kern="0" cap="none" spc="0" normalizeH="0" baseline="0" noProof="0" dirty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Verdana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38691" y="3640455"/>
            <a:ext cx="2071677" cy="2762236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86007" y="3640455"/>
            <a:ext cx="2060964" cy="2747952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73" y="3640456"/>
            <a:ext cx="2068107" cy="2757476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24674" y="3669029"/>
            <a:ext cx="2047875" cy="2730499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846707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95890" y="571181"/>
            <a:ext cx="848478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ＭＳ Ｐゴシック"/>
              </a:rPr>
              <a:t>P</a:t>
            </a:r>
            <a:r>
              <a:rPr kumimoji="0" lang="sr-Latn-CS" sz="2400" b="1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ＭＳ Ｐゴシック"/>
              </a:rPr>
              <a:t>raćenje terenskog osoblja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Verdana"/>
              <a:ea typeface="ＭＳ Ｐゴシック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21265" y="1280215"/>
            <a:ext cx="8761228" cy="4976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9906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1400" b="1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182563" indent="-3175" algn="l" defTabSz="9906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defRPr sz="1200">
                <a:solidFill>
                  <a:schemeClr val="bg2"/>
                </a:solidFill>
                <a:latin typeface="+mn-lt"/>
                <a:ea typeface="+mj-ea"/>
              </a:defRPr>
            </a:lvl2pPr>
            <a:lvl3pPr marL="541338" indent="-179388" algn="l" defTabSz="9906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n"/>
              <a:defRPr sz="1200">
                <a:solidFill>
                  <a:schemeClr val="bg2"/>
                </a:solidFill>
                <a:latin typeface="+mn-lt"/>
                <a:ea typeface="+mj-ea"/>
              </a:defRPr>
            </a:lvl3pPr>
            <a:lvl4pPr marL="898525" indent="-177800" algn="l" defTabSz="990600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itchFamily="18" charset="2"/>
              <a:buChar char=""/>
              <a:defRPr sz="1200">
                <a:solidFill>
                  <a:schemeClr val="bg2"/>
                </a:solidFill>
                <a:latin typeface="+mn-lt"/>
                <a:ea typeface="+mj-ea"/>
              </a:defRPr>
            </a:lvl4pPr>
            <a:lvl5pPr marL="2808288" indent="-119063" algn="l" defTabSz="990600" rtl="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200">
                <a:solidFill>
                  <a:srgbClr val="545454"/>
                </a:solidFill>
                <a:latin typeface="+mn-lt"/>
                <a:ea typeface="+mj-ea"/>
              </a:defRPr>
            </a:lvl5pPr>
            <a:lvl6pPr marL="3265488" indent="-119063" algn="l" defTabSz="990600" rtl="0" fontAlgn="base">
              <a:spcBef>
                <a:spcPct val="20000"/>
              </a:spcBef>
              <a:spcAft>
                <a:spcPct val="0"/>
              </a:spcAft>
              <a:buFont typeface="Times" pitchFamily="-60" charset="0"/>
              <a:buChar char="•"/>
              <a:defRPr sz="1200">
                <a:solidFill>
                  <a:srgbClr val="545454"/>
                </a:solidFill>
                <a:latin typeface="+mn-lt"/>
                <a:ea typeface="+mj-ea"/>
              </a:defRPr>
            </a:lvl6pPr>
            <a:lvl7pPr marL="3722688" indent="-119063" algn="l" defTabSz="990600" rtl="0" fontAlgn="base">
              <a:spcBef>
                <a:spcPct val="20000"/>
              </a:spcBef>
              <a:spcAft>
                <a:spcPct val="0"/>
              </a:spcAft>
              <a:buFont typeface="Times" pitchFamily="-60" charset="0"/>
              <a:buChar char="•"/>
              <a:defRPr sz="1200">
                <a:solidFill>
                  <a:srgbClr val="545454"/>
                </a:solidFill>
                <a:latin typeface="+mn-lt"/>
                <a:ea typeface="+mj-ea"/>
              </a:defRPr>
            </a:lvl7pPr>
            <a:lvl8pPr marL="4179888" indent="-119063" algn="l" defTabSz="990600" rtl="0" fontAlgn="base">
              <a:spcBef>
                <a:spcPct val="20000"/>
              </a:spcBef>
              <a:spcAft>
                <a:spcPct val="0"/>
              </a:spcAft>
              <a:buFont typeface="Times" pitchFamily="-60" charset="0"/>
              <a:buChar char="•"/>
              <a:defRPr sz="1200">
                <a:solidFill>
                  <a:srgbClr val="545454"/>
                </a:solidFill>
                <a:latin typeface="+mn-lt"/>
                <a:ea typeface="+mj-ea"/>
              </a:defRPr>
            </a:lvl8pPr>
            <a:lvl9pPr marL="4637088" indent="-119063" algn="l" defTabSz="990600" rtl="0" fontAlgn="base">
              <a:spcBef>
                <a:spcPct val="20000"/>
              </a:spcBef>
              <a:spcAft>
                <a:spcPct val="0"/>
              </a:spcAft>
              <a:buFont typeface="Times" pitchFamily="-60" charset="0"/>
              <a:buChar char="•"/>
              <a:defRPr sz="1200">
                <a:solidFill>
                  <a:srgbClr val="545454"/>
                </a:solidFill>
                <a:latin typeface="+mn-lt"/>
                <a:ea typeface="+mj-ea"/>
              </a:defRPr>
            </a:lvl9pPr>
          </a:lstStyle>
          <a:p>
            <a:pPr marL="342900" marR="0" lvl="0" indent="-342900" algn="l" defTabSz="9906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sr-Latn-CS" sz="2000" b="1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Mobilni uređaj predstavlja i treker za praćenje terenskog osoblja</a:t>
            </a:r>
          </a:p>
          <a:p>
            <a:pPr marL="342900" marR="0" lvl="0" indent="-342900" algn="l" defTabSz="9906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sr-Latn-CS" sz="2000" b="1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Transparentna aktivacija</a:t>
            </a:r>
          </a:p>
          <a:p>
            <a:pPr marL="719138" marR="0" lvl="2" indent="-357188" algn="l" defTabSz="9906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sr-Latn-CS" sz="1800" b="0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  <a:ea typeface="ＭＳ Ｐゴシック"/>
              </a:rPr>
              <a:t> </a:t>
            </a:r>
            <a:r>
              <a:rPr kumimoji="0" lang="sr-Latn-CS" sz="1600" b="1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  <a:ea typeface="ＭＳ Ｐゴシック"/>
              </a:rPr>
              <a:t>kodiranom SMS porukom</a:t>
            </a:r>
          </a:p>
          <a:p>
            <a:pPr marL="719138" marR="0" lvl="2" indent="-357188" algn="l" defTabSz="9906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sr-Latn-CS" sz="1600" b="1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  <a:ea typeface="ＭＳ Ｐゴシック"/>
              </a:rPr>
              <a:t> pozivom sa predefinisanog broja</a:t>
            </a:r>
          </a:p>
          <a:p>
            <a:pPr marL="342900" marR="0" lvl="0" indent="-342900" algn="l" defTabSz="9906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endParaRPr kumimoji="0" lang="sr-Latn-CS" sz="1800" b="1" i="0" u="none" strike="noStrike" kern="0" cap="none" spc="0" normalizeH="0" baseline="0" noProof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Verdana"/>
            </a:endParaRPr>
          </a:p>
          <a:p>
            <a:pPr marL="342900" marR="0" lvl="0" indent="-342900" algn="l" defTabSz="9906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endParaRPr kumimoji="0" lang="sr-Latn-CS" sz="1800" b="1" i="0" u="none" strike="noStrike" kern="0" cap="none" spc="0" normalizeH="0" baseline="0" noProof="0" dirty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Verdana"/>
            </a:endParaRPr>
          </a:p>
        </p:txBody>
      </p:sp>
      <p:pic>
        <p:nvPicPr>
          <p:cNvPr id="4" name="Picture 3" descr="C:\Windows\Temp\Rar$DR17.431\BGtopo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8711" y="3181350"/>
            <a:ext cx="2013473" cy="3176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12903" y="3203576"/>
            <a:ext cx="2355850" cy="313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1578" y="3451226"/>
            <a:ext cx="2355850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846707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819150"/>
            <a:ext cx="9029700" cy="557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46707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61950" y="238125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CS" sz="2800" b="1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ＭＳ Ｐゴシック"/>
              </a:rPr>
              <a:t>Oblasti istraživanja i razvoja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Verdana"/>
              <a:ea typeface="ＭＳ Ｐゴシック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1009650" y="1276350"/>
            <a:ext cx="7620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9906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1400" b="1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182563" indent="-3175" algn="l" defTabSz="9906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defRPr sz="1200">
                <a:solidFill>
                  <a:schemeClr val="bg2"/>
                </a:solidFill>
                <a:latin typeface="+mn-lt"/>
                <a:ea typeface="+mj-ea"/>
              </a:defRPr>
            </a:lvl2pPr>
            <a:lvl3pPr marL="541338" indent="-179388" algn="l" defTabSz="9906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n"/>
              <a:defRPr sz="1200">
                <a:solidFill>
                  <a:schemeClr val="bg2"/>
                </a:solidFill>
                <a:latin typeface="+mn-lt"/>
                <a:ea typeface="+mj-ea"/>
              </a:defRPr>
            </a:lvl3pPr>
            <a:lvl4pPr marL="898525" indent="-177800" algn="l" defTabSz="990600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itchFamily="18" charset="2"/>
              <a:buChar char=""/>
              <a:defRPr sz="1200">
                <a:solidFill>
                  <a:schemeClr val="bg2"/>
                </a:solidFill>
                <a:latin typeface="+mn-lt"/>
                <a:ea typeface="+mj-ea"/>
              </a:defRPr>
            </a:lvl4pPr>
            <a:lvl5pPr marL="2808288" indent="-119063" algn="l" defTabSz="990600" rtl="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200">
                <a:solidFill>
                  <a:srgbClr val="545454"/>
                </a:solidFill>
                <a:latin typeface="+mn-lt"/>
                <a:ea typeface="+mj-ea"/>
              </a:defRPr>
            </a:lvl5pPr>
            <a:lvl6pPr marL="3265488" indent="-119063" algn="l" defTabSz="990600" rtl="0" fontAlgn="base">
              <a:spcBef>
                <a:spcPct val="20000"/>
              </a:spcBef>
              <a:spcAft>
                <a:spcPct val="0"/>
              </a:spcAft>
              <a:buFont typeface="Times" pitchFamily="-60" charset="0"/>
              <a:buChar char="•"/>
              <a:defRPr sz="1200">
                <a:solidFill>
                  <a:srgbClr val="545454"/>
                </a:solidFill>
                <a:latin typeface="+mn-lt"/>
                <a:ea typeface="+mj-ea"/>
              </a:defRPr>
            </a:lvl6pPr>
            <a:lvl7pPr marL="3722688" indent="-119063" algn="l" defTabSz="990600" rtl="0" fontAlgn="base">
              <a:spcBef>
                <a:spcPct val="20000"/>
              </a:spcBef>
              <a:spcAft>
                <a:spcPct val="0"/>
              </a:spcAft>
              <a:buFont typeface="Times" pitchFamily="-60" charset="0"/>
              <a:buChar char="•"/>
              <a:defRPr sz="1200">
                <a:solidFill>
                  <a:srgbClr val="545454"/>
                </a:solidFill>
                <a:latin typeface="+mn-lt"/>
                <a:ea typeface="+mj-ea"/>
              </a:defRPr>
            </a:lvl7pPr>
            <a:lvl8pPr marL="4179888" indent="-119063" algn="l" defTabSz="990600" rtl="0" fontAlgn="base">
              <a:spcBef>
                <a:spcPct val="20000"/>
              </a:spcBef>
              <a:spcAft>
                <a:spcPct val="0"/>
              </a:spcAft>
              <a:buFont typeface="Times" pitchFamily="-60" charset="0"/>
              <a:buChar char="•"/>
              <a:defRPr sz="1200">
                <a:solidFill>
                  <a:srgbClr val="545454"/>
                </a:solidFill>
                <a:latin typeface="+mn-lt"/>
                <a:ea typeface="+mj-ea"/>
              </a:defRPr>
            </a:lvl8pPr>
            <a:lvl9pPr marL="4637088" indent="-119063" algn="l" defTabSz="990600" rtl="0" fontAlgn="base">
              <a:spcBef>
                <a:spcPct val="20000"/>
              </a:spcBef>
              <a:spcAft>
                <a:spcPct val="0"/>
              </a:spcAft>
              <a:buFont typeface="Times" pitchFamily="-60" charset="0"/>
              <a:buChar char="•"/>
              <a:defRPr sz="1200">
                <a:solidFill>
                  <a:srgbClr val="545454"/>
                </a:solidFill>
                <a:latin typeface="+mn-lt"/>
                <a:ea typeface="+mj-ea"/>
              </a:defRPr>
            </a:lvl9pPr>
          </a:lstStyle>
          <a:p>
            <a:pPr marL="342900" marR="0" lvl="0" indent="-342900" algn="l" defTabSz="9906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Računarska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grafika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 i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vizuelizacija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 </a:t>
            </a:r>
          </a:p>
          <a:p>
            <a:pPr marL="342900" marR="0" lvl="0" indent="-342900" algn="l" defTabSz="9906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Geografski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informacioni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sistemi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 </a:t>
            </a:r>
          </a:p>
          <a:p>
            <a:pPr marL="342900" marR="0" lvl="0" indent="-342900" algn="l" defTabSz="9906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Napredne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baze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podataka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 i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informacioni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sistemi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 </a:t>
            </a:r>
          </a:p>
          <a:p>
            <a:pPr marL="342900" marR="0" lvl="0" indent="-342900" algn="l" defTabSz="9906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Komandni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,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kontrolni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,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komunikacioni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 i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inteligentni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sistemi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 (C</a:t>
            </a:r>
            <a:r>
              <a:rPr kumimoji="0" lang="sr-Latn-C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4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I) </a:t>
            </a:r>
          </a:p>
          <a:p>
            <a:pPr marL="342900" marR="0" lvl="0" indent="-342900" algn="l" defTabSz="9906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Sistemi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zasnovani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na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znanju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 </a:t>
            </a:r>
            <a:endParaRPr kumimoji="0" lang="sr-Latn-CS" sz="2000" b="1" i="0" u="none" strike="noStrike" kern="0" cap="none" spc="0" normalizeH="0" baseline="0" noProof="0" dirty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Verdana"/>
            </a:endParaRPr>
          </a:p>
          <a:p>
            <a:pPr marL="342900" marR="0" lvl="0" indent="-342900" algn="l" defTabSz="9906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sr-Latn-C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Napredne Web tehnologije</a:t>
            </a:r>
          </a:p>
          <a:p>
            <a:pPr marL="342900" marR="0" lvl="0" indent="-342900" algn="l" defTabSz="9906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sr-Latn-C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Mobilni sistemi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9846707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931" y="5579534"/>
            <a:ext cx="837000" cy="1007533"/>
          </a:xfrm>
          <a:prstGeom prst="rect">
            <a:avLst/>
          </a:prstGeom>
        </p:spPr>
      </p:pic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457199" y="808997"/>
            <a:ext cx="5064207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r-Latn-CS" sz="2400" b="0" i="0" u="sng" strike="noStrike" kern="0" cap="none" spc="0" normalizeH="0" baseline="0" noProof="0" dirty="0" smtClean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r-Latn-RS" sz="3200" b="1" i="0" u="none" strike="noStrike" kern="0" cap="none" spc="0" normalizeH="0" baseline="0" noProof="0" dirty="0" smtClean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Verdana"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Verdana"/>
              </a:rPr>
              <a:t>Prof. dr Dejan Rančić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Verdana"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Verdana"/>
              </a:rPr>
              <a:t>Elektronski fakultet Niš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Verdana"/>
              </a:rPr>
              <a:t>Aleksandra Medvedeva 14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Verdana"/>
              </a:rPr>
              <a:t/>
            </a:r>
            <a:b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Verdana"/>
              </a:rPr>
            </a:b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Verdana"/>
              </a:rPr>
              <a:t>1</a:t>
            </a:r>
            <a:r>
              <a:rPr kumimoji="0" lang="sr-Latn-R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Verdana"/>
              </a:rPr>
              <a:t>800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Verdana"/>
              </a:rPr>
              <a:t>0 </a:t>
            </a:r>
            <a:r>
              <a:rPr kumimoji="0" lang="sr-Latn-R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Verdana"/>
              </a:rPr>
              <a:t>Niš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Verdana"/>
              </a:rPr>
              <a:t>,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Verdana"/>
              </a:rPr>
              <a:t>Srbija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Verdana"/>
              </a:rPr>
              <a:t/>
            </a:r>
            <a:b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Verdana"/>
              </a:rPr>
            </a:b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Verdana"/>
              </a:rPr>
              <a:t>Ph.: +381 1</a:t>
            </a:r>
            <a:r>
              <a:rPr kumimoji="0" lang="sr-Latn-R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Verdana"/>
              </a:rPr>
              <a:t>8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Verdana"/>
              </a:rPr>
              <a:t> </a:t>
            </a:r>
            <a:r>
              <a:rPr kumimoji="0" lang="sr-Latn-R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Verdana"/>
              </a:rPr>
              <a:t>529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Verdana"/>
              </a:rPr>
              <a:t> </a:t>
            </a:r>
            <a:r>
              <a:rPr kumimoji="0" lang="sr-Latn-R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Verdana"/>
              </a:rPr>
              <a:t>500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Verdana"/>
              </a:rPr>
              <a:t/>
            </a:r>
            <a:b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Verdana"/>
              </a:rPr>
            </a:b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Verdana"/>
              </a:rPr>
              <a:t>Fax: +381 1</a:t>
            </a:r>
            <a:r>
              <a:rPr kumimoji="0" lang="sr-Latn-R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Verdana"/>
              </a:rPr>
              <a:t>8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Verdana"/>
              </a:rPr>
              <a:t> </a:t>
            </a:r>
            <a:r>
              <a:rPr kumimoji="0" lang="sr-Latn-R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Verdana"/>
              </a:rPr>
              <a:t>588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Verdana"/>
              </a:rPr>
              <a:t> </a:t>
            </a:r>
            <a:r>
              <a:rPr kumimoji="0" lang="sr-Latn-R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Verdana"/>
              </a:rPr>
              <a:t>399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Verdana"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r-Latn-RS" sz="2400" b="1" i="0" u="none" strike="noStrike" kern="0" cap="none" spc="0" normalizeH="0" baseline="0" noProof="0" dirty="0" smtClean="0">
              <a:ln>
                <a:noFill/>
              </a:ln>
              <a:solidFill>
                <a:srgbClr val="BBE0E3"/>
              </a:solidFill>
              <a:effectLst/>
              <a:uLnTx/>
              <a:uFillTx/>
              <a:latin typeface="Verdana"/>
              <a:hlinkClick r:id="rId3" tooltip="blocked::http://www.asseco-see.com/&#10;http://www.asseco-see.com/"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BBE0E3"/>
                </a:solidFill>
                <a:effectLst/>
                <a:uLnTx/>
                <a:uFillTx/>
                <a:latin typeface="Verdana"/>
                <a:hlinkClick r:id="rId3" tooltip="blocked::http://www.asseco-see.com/&#10;http://www.asseco-see.com/"/>
              </a:rPr>
              <a:t>http://</a:t>
            </a:r>
            <a:r>
              <a:rPr kumimoji="0" lang="sr-Latn-R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BBE0E3"/>
                </a:solidFill>
                <a:effectLst/>
                <a:uLnTx/>
                <a:uFillTx/>
                <a:latin typeface="Verdana"/>
                <a:hlinkClick r:id="rId3" tooltip="blocked::http://www.asseco-see.com/&#10;http://www.asseco-see.com/"/>
              </a:rPr>
              <a:t>gislab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BBE0E3"/>
                </a:solidFill>
                <a:effectLst/>
                <a:uLnTx/>
                <a:uFillTx/>
                <a:latin typeface="Verdana"/>
                <a:hlinkClick r:id="rId3" tooltip="blocked::http://www.asseco-see.com/&#10;http://www.asseco-see.com/"/>
              </a:rPr>
              <a:t>.</a:t>
            </a:r>
            <a:r>
              <a:rPr kumimoji="0" lang="sr-Latn-R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BBE0E3"/>
                </a:solidFill>
                <a:effectLst/>
                <a:uLnTx/>
                <a:uFillTx/>
                <a:latin typeface="Verdana"/>
                <a:hlinkClick r:id="rId3" tooltip="blocked::http://www.asseco-see.com/&#10;http://www.asseco-see.com/"/>
              </a:rPr>
              <a:t>rs</a:t>
            </a:r>
            <a:endParaRPr kumimoji="0" lang="sr-Latn-RS" sz="2400" b="1" i="0" u="none" strike="noStrike" kern="0" cap="none" spc="0" normalizeH="0" baseline="0" noProof="0" dirty="0" smtClean="0">
              <a:ln>
                <a:noFill/>
              </a:ln>
              <a:solidFill>
                <a:srgbClr val="BBE0E3"/>
              </a:solidFill>
              <a:effectLst/>
              <a:uLnTx/>
              <a:uFillTx/>
              <a:latin typeface="Verdana"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BBE0E3"/>
                </a:solidFill>
                <a:effectLst/>
                <a:uLnTx/>
                <a:uFillTx/>
                <a:latin typeface="Verdana"/>
                <a:hlinkClick r:id="rId4"/>
              </a:rPr>
              <a:t>dejan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BBE0E3"/>
                </a:solidFill>
                <a:effectLst/>
                <a:uLnTx/>
                <a:uFillTx/>
                <a:latin typeface="Verdana"/>
                <a:hlinkClick r:id="rId4"/>
              </a:rPr>
              <a:t>.</a:t>
            </a:r>
            <a:r>
              <a:rPr kumimoji="0" lang="sr-Latn-R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BBE0E3"/>
                </a:solidFill>
                <a:effectLst/>
                <a:uLnTx/>
                <a:uFillTx/>
                <a:latin typeface="Verdana"/>
                <a:hlinkClick r:id="rId4"/>
              </a:rPr>
              <a:t>rancic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BBE0E3"/>
                </a:solidFill>
                <a:effectLst/>
                <a:uLnTx/>
                <a:uFillTx/>
                <a:latin typeface="Verdana"/>
                <a:hlinkClick r:id="rId4"/>
              </a:rPr>
              <a:t>@</a:t>
            </a:r>
            <a:r>
              <a:rPr kumimoji="0" lang="sr-Latn-R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BBE0E3"/>
                </a:solidFill>
                <a:effectLst/>
                <a:uLnTx/>
                <a:uFillTx/>
                <a:latin typeface="Verdana"/>
                <a:hlinkClick r:id="rId4"/>
              </a:rPr>
              <a:t>elfak.ni.ac.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BBE0E3"/>
                </a:solidFill>
                <a:effectLst/>
                <a:uLnTx/>
                <a:uFillTx/>
                <a:latin typeface="Verdana"/>
                <a:hlinkClick r:id="rId4"/>
              </a:rPr>
              <a:t>rs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BBE0E3"/>
              </a:solidFill>
              <a:effectLst/>
              <a:uLnTx/>
              <a:uFillTx/>
              <a:latin typeface="Verdana"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/>
          <a:srcRect t="3280" r="22871"/>
          <a:stretch>
            <a:fillRect/>
          </a:stretch>
        </p:blipFill>
        <p:spPr bwMode="auto">
          <a:xfrm>
            <a:off x="6070599" y="2142066"/>
            <a:ext cx="2683933" cy="271779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066" y="5520267"/>
            <a:ext cx="965200" cy="1161854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352425" y="647700"/>
            <a:ext cx="83629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CS" sz="3200" b="1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ＭＳ Ｐゴシック"/>
              </a:rPr>
              <a:t>Karakteristike </a:t>
            </a:r>
            <a:r>
              <a:rPr kumimoji="0" lang="en-US" sz="3200" b="1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ＭＳ Ｐゴシック"/>
              </a:rPr>
              <a:t>GiNIS sistema</a:t>
            </a:r>
            <a:endParaRPr kumimoji="0" lang="sr-Latn-CS" sz="3200" b="1" i="0" u="none" strike="noStrike" kern="0" cap="none" spc="0" normalizeH="0" baseline="0" noProof="0" dirty="0" smtClean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Verdana"/>
              <a:ea typeface="ＭＳ Ｐゴシック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828675" y="1238250"/>
            <a:ext cx="76200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9906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1400" b="1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182563" indent="-3175" algn="l" defTabSz="9906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defRPr sz="1200">
                <a:solidFill>
                  <a:schemeClr val="bg2"/>
                </a:solidFill>
                <a:latin typeface="+mn-lt"/>
                <a:ea typeface="+mj-ea"/>
              </a:defRPr>
            </a:lvl2pPr>
            <a:lvl3pPr marL="541338" indent="-179388" algn="l" defTabSz="9906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n"/>
              <a:defRPr sz="1200">
                <a:solidFill>
                  <a:schemeClr val="bg2"/>
                </a:solidFill>
                <a:latin typeface="+mn-lt"/>
                <a:ea typeface="+mj-ea"/>
              </a:defRPr>
            </a:lvl3pPr>
            <a:lvl4pPr marL="898525" indent="-177800" algn="l" defTabSz="990600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itchFamily="18" charset="2"/>
              <a:buChar char=""/>
              <a:defRPr sz="1200">
                <a:solidFill>
                  <a:schemeClr val="bg2"/>
                </a:solidFill>
                <a:latin typeface="+mn-lt"/>
                <a:ea typeface="+mj-ea"/>
              </a:defRPr>
            </a:lvl4pPr>
            <a:lvl5pPr marL="2808288" indent="-119063" algn="l" defTabSz="990600" rtl="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200">
                <a:solidFill>
                  <a:srgbClr val="545454"/>
                </a:solidFill>
                <a:latin typeface="+mn-lt"/>
                <a:ea typeface="+mj-ea"/>
              </a:defRPr>
            </a:lvl5pPr>
            <a:lvl6pPr marL="3265488" indent="-119063" algn="l" defTabSz="990600" rtl="0" fontAlgn="base">
              <a:spcBef>
                <a:spcPct val="20000"/>
              </a:spcBef>
              <a:spcAft>
                <a:spcPct val="0"/>
              </a:spcAft>
              <a:buFont typeface="Times" pitchFamily="-60" charset="0"/>
              <a:buChar char="•"/>
              <a:defRPr sz="1200">
                <a:solidFill>
                  <a:srgbClr val="545454"/>
                </a:solidFill>
                <a:latin typeface="+mn-lt"/>
                <a:ea typeface="+mj-ea"/>
              </a:defRPr>
            </a:lvl6pPr>
            <a:lvl7pPr marL="3722688" indent="-119063" algn="l" defTabSz="990600" rtl="0" fontAlgn="base">
              <a:spcBef>
                <a:spcPct val="20000"/>
              </a:spcBef>
              <a:spcAft>
                <a:spcPct val="0"/>
              </a:spcAft>
              <a:buFont typeface="Times" pitchFamily="-60" charset="0"/>
              <a:buChar char="•"/>
              <a:defRPr sz="1200">
                <a:solidFill>
                  <a:srgbClr val="545454"/>
                </a:solidFill>
                <a:latin typeface="+mn-lt"/>
                <a:ea typeface="+mj-ea"/>
              </a:defRPr>
            </a:lvl7pPr>
            <a:lvl8pPr marL="4179888" indent="-119063" algn="l" defTabSz="990600" rtl="0" fontAlgn="base">
              <a:spcBef>
                <a:spcPct val="20000"/>
              </a:spcBef>
              <a:spcAft>
                <a:spcPct val="0"/>
              </a:spcAft>
              <a:buFont typeface="Times" pitchFamily="-60" charset="0"/>
              <a:buChar char="•"/>
              <a:defRPr sz="1200">
                <a:solidFill>
                  <a:srgbClr val="545454"/>
                </a:solidFill>
                <a:latin typeface="+mn-lt"/>
                <a:ea typeface="+mj-ea"/>
              </a:defRPr>
            </a:lvl8pPr>
            <a:lvl9pPr marL="4637088" indent="-119063" algn="l" defTabSz="990600" rtl="0" fontAlgn="base">
              <a:spcBef>
                <a:spcPct val="20000"/>
              </a:spcBef>
              <a:spcAft>
                <a:spcPct val="0"/>
              </a:spcAft>
              <a:buFont typeface="Times" pitchFamily="-60" charset="0"/>
              <a:buChar char="•"/>
              <a:defRPr sz="1200">
                <a:solidFill>
                  <a:srgbClr val="545454"/>
                </a:solidFill>
                <a:latin typeface="+mn-lt"/>
                <a:ea typeface="+mj-ea"/>
              </a:defRPr>
            </a:lvl9pPr>
          </a:lstStyle>
          <a:p>
            <a:pPr marL="342900" marR="0" lvl="0" indent="-342900" algn="l" defTabSz="9906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sr-Latn-CS" sz="1800" b="1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Razvijan od početka u C</a:t>
            </a: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/C++ u (potpuna kontrola koda)</a:t>
            </a:r>
            <a:endParaRPr kumimoji="0" lang="sr-Latn-CS" sz="1800" b="1" i="0" u="none" strike="noStrike" kern="0" cap="none" spc="0" normalizeH="0" baseline="0" noProof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Verdana"/>
            </a:endParaRPr>
          </a:p>
          <a:p>
            <a:pPr marL="342900" marR="0" lvl="0" indent="-342900" algn="l" defTabSz="9906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sr-Latn-CS" sz="1800" b="1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Hibridni GIS (raster </a:t>
            </a: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+ vektor)</a:t>
            </a:r>
          </a:p>
          <a:p>
            <a:pPr marL="342900" marR="0" lvl="0" indent="-342900" algn="l" defTabSz="9906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Organizacija podataka po lejerima</a:t>
            </a:r>
          </a:p>
          <a:p>
            <a:pPr marL="342900" marR="0" lvl="0" indent="-342900" algn="l" defTabSz="9906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Standardne GIS funkcije (Zoom In,Out, kontinualno kretanje, panovanje,…)</a:t>
            </a:r>
          </a:p>
          <a:p>
            <a:pPr marL="342900" marR="0" lvl="0" indent="-342900" algn="l" defTabSz="9906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Merenja na karti (</a:t>
            </a:r>
            <a:r>
              <a:rPr kumimoji="0" lang="sr-Latn-CS" sz="1800" b="1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pozicija, </a:t>
            </a: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rastojanje, azimut,…)</a:t>
            </a:r>
          </a:p>
          <a:p>
            <a:pPr marL="342900" marR="0" lvl="0" indent="-342900" algn="l" defTabSz="9906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2D I 3D vizueli</a:t>
            </a:r>
            <a:r>
              <a:rPr kumimoji="0" lang="sr-Latn-CS" sz="1800" b="1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z</a:t>
            </a: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acija terena </a:t>
            </a:r>
            <a:r>
              <a:rPr kumimoji="0" lang="sr-Latn-RS" sz="1800" b="1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i</a:t>
            </a: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 tematskih podataka</a:t>
            </a:r>
          </a:p>
          <a:p>
            <a:pPr marL="342900" marR="0" lvl="0" indent="-342900" algn="l" defTabSz="9906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Rad sa prostorno</a:t>
            </a:r>
            <a:r>
              <a:rPr kumimoji="0" lang="sr-Latn-CS" sz="1800" b="1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-vremenskim bazama podataka</a:t>
            </a:r>
          </a:p>
          <a:p>
            <a:pPr marL="342900" marR="0" lvl="0" indent="-342900" algn="l" defTabSz="9906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sr-Latn-CS" sz="1800" b="1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Integracija sa Ekspertnim sistemima i sistemima Virtuelne realnosti</a:t>
            </a:r>
            <a:endParaRPr kumimoji="0" lang="en-US" sz="1800" b="1" i="0" u="none" strike="noStrike" kern="0" cap="none" spc="0" normalizeH="0" baseline="0" noProof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Verdana"/>
            </a:endParaRPr>
          </a:p>
          <a:p>
            <a:pPr marL="342900" marR="0" lvl="0" indent="-342900" algn="l" defTabSz="9906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sr-Latn-CS" sz="1800" b="1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Nezavisnost od hardvera</a:t>
            </a:r>
          </a:p>
          <a:p>
            <a:pPr marL="342900" marR="0" lvl="0" indent="-342900" algn="l" defTabSz="9906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sr-Latn-CS" sz="1800" b="1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Mobilni i WEB GIS klijenti</a:t>
            </a:r>
          </a:p>
          <a:p>
            <a:pPr marL="342900" marR="0" lvl="0" indent="-342900" algn="l" defTabSz="9906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sr-Latn-CS" sz="1800" b="1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/>
              </a:rPr>
              <a:t>...</a:t>
            </a:r>
            <a:endParaRPr kumimoji="0" lang="sr-Latn-CS" sz="1800" b="1" i="0" u="none" strike="noStrike" kern="0" cap="none" spc="0" normalizeH="0" baseline="0" noProof="0" dirty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9846707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2588" y="1667933"/>
            <a:ext cx="826135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 typeface="Courier New" pitchFamily="49" charset="0"/>
              <a:buChar char="o"/>
            </a:pPr>
            <a:r>
              <a:rPr lang="sr-Latn-RS" sz="2400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Verdana"/>
              </a:rPr>
              <a:t> </a:t>
            </a:r>
            <a:r>
              <a:rPr lang="en-US" sz="2400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Verdana"/>
              </a:rPr>
              <a:t>MS Visual C/C++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 typeface="Courier New" pitchFamily="49" charset="0"/>
              <a:buChar char="o"/>
            </a:pPr>
            <a:r>
              <a:rPr lang="sr-Latn-RS" sz="2400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Verdana"/>
              </a:rPr>
              <a:t> </a:t>
            </a:r>
            <a:r>
              <a:rPr lang="en-US" sz="2400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Verdana"/>
              </a:rPr>
              <a:t>MS .NET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 typeface="Courier New" pitchFamily="49" charset="0"/>
              <a:buChar char="o"/>
            </a:pPr>
            <a:r>
              <a:rPr lang="sr-Latn-RS" sz="2400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Verdana"/>
              </a:rPr>
              <a:t> </a:t>
            </a:r>
            <a:r>
              <a:rPr lang="en-US" sz="2400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Verdana"/>
              </a:rPr>
              <a:t>MS SQL Server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 typeface="Courier New" pitchFamily="49" charset="0"/>
              <a:buChar char="o"/>
            </a:pPr>
            <a:r>
              <a:rPr lang="sr-Latn-RS" sz="2400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Verdana"/>
              </a:rPr>
              <a:t> </a:t>
            </a:r>
            <a:r>
              <a:rPr lang="en-US" sz="2400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Verdana"/>
              </a:rPr>
              <a:t>MS GDI, GDI+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 typeface="Courier New" pitchFamily="49" charset="0"/>
              <a:buChar char="o"/>
            </a:pPr>
            <a:r>
              <a:rPr lang="sr-Latn-RS" sz="2400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Verdana"/>
              </a:rPr>
              <a:t> </a:t>
            </a:r>
            <a:r>
              <a:rPr lang="en-US" sz="2400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Verdana"/>
              </a:rPr>
              <a:t>OpenGL</a:t>
            </a:r>
            <a:endParaRPr lang="pl-PL" sz="2800" dirty="0">
              <a:solidFill>
                <a:srgbClr val="000000">
                  <a:lumMod val="50000"/>
                  <a:lumOff val="50000"/>
                </a:srgbClr>
              </a:solidFill>
              <a:latin typeface="Verdana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280988" y="733425"/>
            <a:ext cx="83629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defTabSz="914400"/>
            <a:r>
              <a:rPr lang="en-US" sz="3200" kern="0" dirty="0" err="1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</a:rPr>
              <a:t>Kori</a:t>
            </a:r>
            <a:r>
              <a:rPr lang="sr-Latn-RS" sz="3200" kern="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</a:rPr>
              <a:t>šć</a:t>
            </a:r>
            <a:r>
              <a:rPr lang="en-US" sz="3200" kern="0" dirty="0" err="1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</a:rPr>
              <a:t>ene</a:t>
            </a:r>
            <a:r>
              <a:rPr lang="en-US" sz="3200" kern="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</a:rPr>
              <a:t> </a:t>
            </a:r>
            <a:r>
              <a:rPr lang="en-US" sz="3200" kern="0" dirty="0" err="1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</a:rPr>
              <a:t>tehnologije</a:t>
            </a:r>
            <a:endParaRPr lang="sr-Latn-CS" sz="3200" kern="0" dirty="0" smtClean="0">
              <a:solidFill>
                <a:srgbClr val="000000">
                  <a:lumMod val="65000"/>
                  <a:lumOff val="35000"/>
                </a:srgbClr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9846707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ISDay Template">
  <a:themeElements>
    <a:clrScheme name="GISday">
      <a:dk1>
        <a:srgbClr val="1982AF"/>
      </a:dk1>
      <a:lt1>
        <a:sysClr val="window" lastClr="FFFFFF"/>
      </a:lt1>
      <a:dk2>
        <a:srgbClr val="163E66"/>
      </a:dk2>
      <a:lt2>
        <a:srgbClr val="C5E6EE"/>
      </a:lt2>
      <a:accent1>
        <a:srgbClr val="C3DA7A"/>
      </a:accent1>
      <a:accent2>
        <a:srgbClr val="207366"/>
      </a:accent2>
      <a:accent3>
        <a:srgbClr val="3D9775"/>
      </a:accent3>
      <a:accent4>
        <a:srgbClr val="BAB167"/>
      </a:accent4>
      <a:accent5>
        <a:srgbClr val="038A9D"/>
      </a:accent5>
      <a:accent6>
        <a:srgbClr val="DBCE1E"/>
      </a:accent6>
      <a:hlink>
        <a:srgbClr val="58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GISDay Template" id="{B0800E5F-E4F2-4BD4-86B9-E3CED3B84D99}" vid="{99829CA5-E484-463F-B0B9-7840A7A4083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GISDay Template</Template>
  <TotalTime>200</TotalTime>
  <Words>1595</Words>
  <Application>Microsoft Office PowerPoint</Application>
  <PresentationFormat>On-screen Show (4:3)</PresentationFormat>
  <Paragraphs>345</Paragraphs>
  <Slides>71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2" baseType="lpstr">
      <vt:lpstr>GISDay Template</vt:lpstr>
      <vt:lpstr>PowerPoint Presentation</vt:lpstr>
      <vt:lpstr>PowerPoint Presentation</vt:lpstr>
      <vt:lpstr>Sadržaj prezentacije</vt:lpstr>
      <vt:lpstr>Laboratorija za računarsku grafiku i GIS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Desktop GiNIS klijent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Web GiNIS klijent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Mobilni GiNIS klijent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Dejan Rancic</dc:creator>
  <cp:lastModifiedBy>Dejan Rancic</cp:lastModifiedBy>
  <cp:revision>20</cp:revision>
  <cp:lastPrinted>2011-02-10T16:43:45Z</cp:lastPrinted>
  <dcterms:created xsi:type="dcterms:W3CDTF">2013-11-19T00:35:24Z</dcterms:created>
  <dcterms:modified xsi:type="dcterms:W3CDTF">2013-12-14T23:53:49Z</dcterms:modified>
</cp:coreProperties>
</file>